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5" r:id="rId3"/>
    <p:sldId id="309" r:id="rId4"/>
    <p:sldId id="314" r:id="rId5"/>
    <p:sldId id="257" r:id="rId6"/>
    <p:sldId id="311" r:id="rId7"/>
    <p:sldId id="315" r:id="rId8"/>
    <p:sldId id="313" r:id="rId9"/>
    <p:sldId id="312" r:id="rId10"/>
    <p:sldId id="316" r:id="rId11"/>
  </p:sldIdLst>
  <p:sldSz cx="9144000" cy="6858000" type="screen4x3"/>
  <p:notesSz cx="9144000" cy="6858000"/>
  <p:defaultTextStyle>
    <a:defPPr>
      <a:defRPr lang="ru-RU"/>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9" d="100"/>
          <a:sy n="89" d="100"/>
        </p:scale>
        <p:origin x="-1258" y="15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a:lstStyle>
            <a:lvl1pPr>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F15F99D7-14FB-4554-9E47-F1DFFE91FE7D}" type="datetimeFigureOut">
              <a:rPr lang="en-US"/>
              <a:pPr>
                <a:defRPr/>
              </a:pPr>
              <a:t>11/3/2023</a:t>
            </a:fld>
            <a:endParaRPr lang="en-US"/>
          </a:p>
        </p:txBody>
      </p:sp>
      <p:sp>
        <p:nvSpPr>
          <p:cNvPr id="6" name="Holder 6"/>
          <p:cNvSpPr>
            <a:spLocks noGrp="1"/>
          </p:cNvSpPr>
          <p:nvPr>
            <p:ph type="sldNum" sz="quarter" idx="12"/>
          </p:nvPr>
        </p:nvSpPr>
        <p:spPr/>
        <p:txBody>
          <a:bodyPr/>
          <a:lstStyle>
            <a:lvl1pPr>
              <a:defRPr/>
            </a:lvl1pPr>
          </a:lstStyle>
          <a:p>
            <a:pPr>
              <a:defRPr/>
            </a:pPr>
            <a:fld id="{7B8C1C12-E730-4BBF-88E8-F4EA81431D38}" type="slidenum">
              <a:rPr/>
              <a:pPr>
                <a:def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800" b="1" i="0">
                <a:solidFill>
                  <a:schemeClr val="bg1"/>
                </a:solidFill>
                <a:latin typeface="Times New Roman"/>
                <a:cs typeface="Times New Roman"/>
              </a:defRPr>
            </a:lvl1pPr>
          </a:lstStyle>
          <a:p>
            <a:endParaRPr/>
          </a:p>
        </p:txBody>
      </p:sp>
      <p:sp>
        <p:nvSpPr>
          <p:cNvPr id="3" name="Holder 3"/>
          <p:cNvSpPr>
            <a:spLocks noGrp="1"/>
          </p:cNvSpPr>
          <p:nvPr>
            <p:ph type="body" idx="1"/>
          </p:nvPr>
        </p:nvSpPr>
        <p:spPr/>
        <p:txBody>
          <a:bodyPr/>
          <a:lstStyle>
            <a:lvl1pPr>
              <a:defRPr sz="1800" b="1" i="0">
                <a:solidFill>
                  <a:srgbClr val="FF0000"/>
                </a:solidFill>
                <a:latin typeface="Times New Roman"/>
                <a:cs typeface="Times New Roman"/>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A63AF9FC-98A9-4096-9753-B0DBE36D0ED8}" type="datetimeFigureOut">
              <a:rPr lang="en-US"/>
              <a:pPr>
                <a:defRPr/>
              </a:pPr>
              <a:t>11/3/2023</a:t>
            </a:fld>
            <a:endParaRPr lang="en-US"/>
          </a:p>
        </p:txBody>
      </p:sp>
      <p:sp>
        <p:nvSpPr>
          <p:cNvPr id="6" name="Holder 6"/>
          <p:cNvSpPr>
            <a:spLocks noGrp="1"/>
          </p:cNvSpPr>
          <p:nvPr>
            <p:ph type="sldNum" sz="quarter" idx="12"/>
          </p:nvPr>
        </p:nvSpPr>
        <p:spPr/>
        <p:txBody>
          <a:bodyPr/>
          <a:lstStyle>
            <a:lvl1pPr>
              <a:defRPr/>
            </a:lvl1pPr>
          </a:lstStyle>
          <a:p>
            <a:pPr>
              <a:defRPr/>
            </a:pPr>
            <a:fld id="{AD27625C-606C-4E48-9408-A6B8CD889C68}" type="slidenum">
              <a:rPr/>
              <a:pPr>
                <a:def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800" b="1" i="0">
                <a:solidFill>
                  <a:schemeClr val="bg1"/>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a:lstStyle>
            <a:lvl1pPr>
              <a:defRPr/>
            </a:lvl1pPr>
          </a:lstStyle>
          <a:p>
            <a:endParaRPr/>
          </a:p>
        </p:txBody>
      </p:sp>
      <p:sp>
        <p:nvSpPr>
          <p:cNvPr id="5" name="Holder 4"/>
          <p:cNvSpPr>
            <a:spLocks noGrp="1"/>
          </p:cNvSpPr>
          <p:nvPr>
            <p:ph type="ftr" sz="quarter" idx="10"/>
          </p:nvPr>
        </p:nvSpPr>
        <p:spPr/>
        <p:txBody>
          <a:bodyPr/>
          <a:lstStyle>
            <a:lvl1pPr>
              <a:defRPr/>
            </a:lvl1pPr>
          </a:lstStyle>
          <a:p>
            <a:pPr>
              <a:defRPr/>
            </a:pPr>
            <a:endParaRPr/>
          </a:p>
        </p:txBody>
      </p:sp>
      <p:sp>
        <p:nvSpPr>
          <p:cNvPr id="6" name="Holder 5"/>
          <p:cNvSpPr>
            <a:spLocks noGrp="1"/>
          </p:cNvSpPr>
          <p:nvPr>
            <p:ph type="dt" sz="half" idx="11"/>
          </p:nvPr>
        </p:nvSpPr>
        <p:spPr/>
        <p:txBody>
          <a:bodyPr/>
          <a:lstStyle>
            <a:lvl1pPr>
              <a:defRPr/>
            </a:lvl1pPr>
          </a:lstStyle>
          <a:p>
            <a:pPr>
              <a:defRPr/>
            </a:pPr>
            <a:fld id="{09145421-9C18-4137-90D7-F5AF182E62F1}" type="datetimeFigureOut">
              <a:rPr lang="en-US"/>
              <a:pPr>
                <a:defRPr/>
              </a:pPr>
              <a:t>11/3/2023</a:t>
            </a:fld>
            <a:endParaRPr lang="en-US"/>
          </a:p>
        </p:txBody>
      </p:sp>
      <p:sp>
        <p:nvSpPr>
          <p:cNvPr id="7" name="Holder 6"/>
          <p:cNvSpPr>
            <a:spLocks noGrp="1"/>
          </p:cNvSpPr>
          <p:nvPr>
            <p:ph type="sldNum" sz="quarter" idx="12"/>
          </p:nvPr>
        </p:nvSpPr>
        <p:spPr/>
        <p:txBody>
          <a:bodyPr/>
          <a:lstStyle>
            <a:lvl1pPr>
              <a:defRPr/>
            </a:lvl1pPr>
          </a:lstStyle>
          <a:p>
            <a:pPr>
              <a:defRPr/>
            </a:pPr>
            <a:fld id="{1A6E7E6D-FBAB-437A-9857-3EAFC083428F}" type="slidenum">
              <a:rPr/>
              <a:pPr>
                <a:def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800" b="1" i="0">
                <a:solidFill>
                  <a:schemeClr val="bg1"/>
                </a:solidFill>
                <a:latin typeface="Times New Roman"/>
                <a:cs typeface="Times New Roman"/>
              </a:defRPr>
            </a:lvl1pPr>
          </a:lstStyle>
          <a:p>
            <a:endParaRPr/>
          </a:p>
        </p:txBody>
      </p:sp>
      <p:sp>
        <p:nvSpPr>
          <p:cNvPr id="3" name="Holder 4"/>
          <p:cNvSpPr>
            <a:spLocks noGrp="1"/>
          </p:cNvSpPr>
          <p:nvPr>
            <p:ph type="ftr" sz="quarter" idx="10"/>
          </p:nvPr>
        </p:nvSpPr>
        <p:spPr/>
        <p:txBody>
          <a:bodyPr/>
          <a:lstStyle>
            <a:lvl1pPr>
              <a:defRPr/>
            </a:lvl1pPr>
          </a:lstStyle>
          <a:p>
            <a:pPr>
              <a:defRPr/>
            </a:pPr>
            <a:endParaRPr/>
          </a:p>
        </p:txBody>
      </p:sp>
      <p:sp>
        <p:nvSpPr>
          <p:cNvPr id="4" name="Holder 5"/>
          <p:cNvSpPr>
            <a:spLocks noGrp="1"/>
          </p:cNvSpPr>
          <p:nvPr>
            <p:ph type="dt" sz="half" idx="11"/>
          </p:nvPr>
        </p:nvSpPr>
        <p:spPr/>
        <p:txBody>
          <a:bodyPr/>
          <a:lstStyle>
            <a:lvl1pPr>
              <a:defRPr/>
            </a:lvl1pPr>
          </a:lstStyle>
          <a:p>
            <a:pPr>
              <a:defRPr/>
            </a:pPr>
            <a:fld id="{0C58D820-1673-410E-A0C3-2B8FDCAF2F86}" type="datetimeFigureOut">
              <a:rPr lang="en-US"/>
              <a:pPr>
                <a:defRPr/>
              </a:pPr>
              <a:t>11/3/2023</a:t>
            </a:fld>
            <a:endParaRPr lang="en-US"/>
          </a:p>
        </p:txBody>
      </p:sp>
      <p:sp>
        <p:nvSpPr>
          <p:cNvPr id="5" name="Holder 6"/>
          <p:cNvSpPr>
            <a:spLocks noGrp="1"/>
          </p:cNvSpPr>
          <p:nvPr>
            <p:ph type="sldNum" sz="quarter" idx="12"/>
          </p:nvPr>
        </p:nvSpPr>
        <p:spPr/>
        <p:txBody>
          <a:bodyPr/>
          <a:lstStyle>
            <a:lvl1pPr>
              <a:defRPr/>
            </a:lvl1pPr>
          </a:lstStyle>
          <a:p>
            <a:pPr>
              <a:defRPr/>
            </a:pPr>
            <a:fld id="{13BEEFD5-1FD4-401F-BE95-7D7A2E0F2E8C}" type="slidenum">
              <a:rPr/>
              <a:pPr>
                <a:def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pPr>
              <a:defRPr/>
            </a:pPr>
            <a:endParaRPr/>
          </a:p>
        </p:txBody>
      </p:sp>
      <p:sp>
        <p:nvSpPr>
          <p:cNvPr id="3" name="Holder 5"/>
          <p:cNvSpPr>
            <a:spLocks noGrp="1"/>
          </p:cNvSpPr>
          <p:nvPr>
            <p:ph type="dt" sz="half" idx="11"/>
          </p:nvPr>
        </p:nvSpPr>
        <p:spPr/>
        <p:txBody>
          <a:bodyPr/>
          <a:lstStyle>
            <a:lvl1pPr>
              <a:defRPr/>
            </a:lvl1pPr>
          </a:lstStyle>
          <a:p>
            <a:pPr>
              <a:defRPr/>
            </a:pPr>
            <a:fld id="{99893EE4-D68A-44E7-BD99-CC91A4297B49}" type="datetimeFigureOut">
              <a:rPr lang="en-US"/>
              <a:pPr>
                <a:defRPr/>
              </a:pPr>
              <a:t>11/3/2023</a:t>
            </a:fld>
            <a:endParaRPr lang="en-US"/>
          </a:p>
        </p:txBody>
      </p:sp>
      <p:sp>
        <p:nvSpPr>
          <p:cNvPr id="4" name="Holder 6"/>
          <p:cNvSpPr>
            <a:spLocks noGrp="1"/>
          </p:cNvSpPr>
          <p:nvPr>
            <p:ph type="sldNum" sz="quarter" idx="12"/>
          </p:nvPr>
        </p:nvSpPr>
        <p:spPr/>
        <p:txBody>
          <a:bodyPr/>
          <a:lstStyle>
            <a:lvl1pPr>
              <a:defRPr/>
            </a:lvl1pPr>
          </a:lstStyle>
          <a:p>
            <a:pPr>
              <a:defRPr/>
            </a:pPr>
            <a:fld id="{9CAFCB62-EC99-4E2C-85B8-1DC5B5391300}" type="slidenum">
              <a:rPr/>
              <a:pPr>
                <a:def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bg object 16"/>
          <p:cNvPicPr>
            <a:picLocks noChangeAspect="1" noChangeArrowheads="1"/>
          </p:cNvPicPr>
          <p:nvPr/>
        </p:nvPicPr>
        <p:blipFill>
          <a:blip r:embed="rId7"/>
          <a:srcRect/>
          <a:stretch>
            <a:fillRect/>
          </a:stretch>
        </p:blipFill>
        <p:spPr bwMode="auto">
          <a:xfrm>
            <a:off x="0" y="0"/>
            <a:ext cx="9144000" cy="1222375"/>
          </a:xfrm>
          <a:prstGeom prst="rect">
            <a:avLst/>
          </a:prstGeom>
          <a:noFill/>
          <a:ln w="9525">
            <a:noFill/>
            <a:miter lim="800000"/>
            <a:headEnd/>
            <a:tailEnd/>
          </a:ln>
        </p:spPr>
      </p:pic>
      <p:sp>
        <p:nvSpPr>
          <p:cNvPr id="1027" name="Holder 2"/>
          <p:cNvSpPr>
            <a:spLocks noGrp="1"/>
          </p:cNvSpPr>
          <p:nvPr>
            <p:ph type="title"/>
          </p:nvPr>
        </p:nvSpPr>
        <p:spPr bwMode="auto">
          <a:xfrm>
            <a:off x="241300" y="120650"/>
            <a:ext cx="8661400" cy="88106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ru-RU" altLang="ru-RU"/>
          </a:p>
        </p:txBody>
      </p:sp>
      <p:sp>
        <p:nvSpPr>
          <p:cNvPr id="1028" name="Holder 3"/>
          <p:cNvSpPr>
            <a:spLocks noGrp="1"/>
          </p:cNvSpPr>
          <p:nvPr>
            <p:ph type="body" idx="1"/>
          </p:nvPr>
        </p:nvSpPr>
        <p:spPr bwMode="auto">
          <a:xfrm>
            <a:off x="358775" y="1698625"/>
            <a:ext cx="8426450" cy="38385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ru-RU" altLang="ru-RU"/>
          </a:p>
        </p:txBody>
      </p:sp>
      <p:sp>
        <p:nvSpPr>
          <p:cNvPr id="4" name="Holder 4"/>
          <p:cNvSpPr>
            <a:spLocks noGrp="1"/>
          </p:cNvSpPr>
          <p:nvPr>
            <p:ph type="ftr" sz="quarter" idx="5"/>
          </p:nvPr>
        </p:nvSpPr>
        <p:spPr>
          <a:xfrm>
            <a:off x="3108325" y="6378575"/>
            <a:ext cx="2927350" cy="342900"/>
          </a:xfrm>
          <a:prstGeom prst="rect">
            <a:avLst/>
          </a:prstGeom>
        </p:spPr>
        <p:txBody>
          <a:bodyPr wrap="square" lIns="0" tIns="0" rIns="0" bIns="0">
            <a:spAutoFit/>
          </a:bodyPr>
          <a:lstStyle>
            <a:lvl1pPr algn="ctr" fontAlgn="auto">
              <a:spcBef>
                <a:spcPts val="0"/>
              </a:spcBef>
              <a:spcAft>
                <a:spcPts val="0"/>
              </a:spcAft>
              <a:defRPr>
                <a:solidFill>
                  <a:schemeClr val="tx1">
                    <a:tint val="75000"/>
                  </a:schemeClr>
                </a:solidFill>
                <a:latin typeface="+mn-lt"/>
                <a:cs typeface="+mn-cs"/>
              </a:defRPr>
            </a:lvl1pPr>
          </a:lstStyle>
          <a:p>
            <a:pPr>
              <a:defRPr/>
            </a:pPr>
            <a:endParaRPr/>
          </a:p>
        </p:txBody>
      </p:sp>
      <p:sp>
        <p:nvSpPr>
          <p:cNvPr id="5" name="Holder 5"/>
          <p:cNvSpPr>
            <a:spLocks noGrp="1"/>
          </p:cNvSpPr>
          <p:nvPr>
            <p:ph type="dt" sz="half" idx="6"/>
          </p:nvPr>
        </p:nvSpPr>
        <p:spPr>
          <a:xfrm>
            <a:off x="457200" y="6378575"/>
            <a:ext cx="2103438" cy="342900"/>
          </a:xfrm>
          <a:prstGeom prst="rect">
            <a:avLst/>
          </a:prstGeom>
        </p:spPr>
        <p:txBody>
          <a:bodyPr wrap="square" lIns="0" tIns="0" rIns="0" bIns="0">
            <a:spAutoFit/>
          </a:bodyPr>
          <a:lstStyle>
            <a:lvl1pPr algn="l" fontAlgn="auto">
              <a:spcBef>
                <a:spcPts val="0"/>
              </a:spcBef>
              <a:spcAft>
                <a:spcPts val="0"/>
              </a:spcAft>
              <a:defRPr>
                <a:solidFill>
                  <a:schemeClr val="tx1">
                    <a:tint val="75000"/>
                  </a:schemeClr>
                </a:solidFill>
                <a:latin typeface="+mn-lt"/>
                <a:cs typeface="+mn-cs"/>
              </a:defRPr>
            </a:lvl1pPr>
          </a:lstStyle>
          <a:p>
            <a:pPr>
              <a:defRPr/>
            </a:pPr>
            <a:fld id="{E64C32C7-9CA8-42E4-A89A-9FD636AB7AA3}" type="datetimeFigureOut">
              <a:rPr lang="en-US"/>
              <a:pPr>
                <a:defRPr/>
              </a:pPr>
              <a:t>11/3/2023</a:t>
            </a:fld>
            <a:endParaRPr lang="en-US"/>
          </a:p>
        </p:txBody>
      </p:sp>
      <p:sp>
        <p:nvSpPr>
          <p:cNvPr id="6" name="Holder 6"/>
          <p:cNvSpPr>
            <a:spLocks noGrp="1"/>
          </p:cNvSpPr>
          <p:nvPr>
            <p:ph type="sldNum" sz="quarter" idx="7"/>
          </p:nvPr>
        </p:nvSpPr>
        <p:spPr>
          <a:xfrm>
            <a:off x="6583363" y="6378575"/>
            <a:ext cx="2103437" cy="342900"/>
          </a:xfrm>
          <a:prstGeom prst="rect">
            <a:avLst/>
          </a:prstGeom>
        </p:spPr>
        <p:txBody>
          <a:bodyPr wrap="square" lIns="0" tIns="0" rIns="0" bIns="0">
            <a:spAutoFit/>
          </a:bodyPr>
          <a:lstStyle>
            <a:lvl1pPr algn="r" fontAlgn="auto">
              <a:spcBef>
                <a:spcPts val="0"/>
              </a:spcBef>
              <a:spcAft>
                <a:spcPts val="0"/>
              </a:spcAft>
              <a:defRPr>
                <a:solidFill>
                  <a:schemeClr val="tx1">
                    <a:tint val="75000"/>
                  </a:schemeClr>
                </a:solidFill>
                <a:latin typeface="+mn-lt"/>
                <a:cs typeface="+mn-cs"/>
              </a:defRPr>
            </a:lvl1pPr>
          </a:lstStyle>
          <a:p>
            <a:pPr>
              <a:defRPr/>
            </a:pPr>
            <a:fld id="{C254E8AB-16C2-469C-8877-C0A7EE3F76F6}" type="slidenum">
              <a:rPr/>
              <a:pPr>
                <a:def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itchFamily="34" charset="0"/>
        </a:defRPr>
      </a:lvl2pPr>
      <a:lvl3pPr algn="ctr" rtl="0" eaLnBrk="0" fontAlgn="base" hangingPunct="0">
        <a:spcBef>
          <a:spcPct val="0"/>
        </a:spcBef>
        <a:spcAft>
          <a:spcPct val="0"/>
        </a:spcAft>
        <a:defRPr>
          <a:solidFill>
            <a:schemeClr val="tx2"/>
          </a:solidFill>
          <a:latin typeface="Calibri" pitchFamily="34" charset="0"/>
        </a:defRPr>
      </a:lvl3pPr>
      <a:lvl4pPr algn="ctr" rtl="0" eaLnBrk="0" fontAlgn="base" hangingPunct="0">
        <a:spcBef>
          <a:spcPct val="0"/>
        </a:spcBef>
        <a:spcAft>
          <a:spcPct val="0"/>
        </a:spcAft>
        <a:defRPr>
          <a:solidFill>
            <a:schemeClr val="tx2"/>
          </a:solidFill>
          <a:latin typeface="Calibri" pitchFamily="34" charset="0"/>
        </a:defRPr>
      </a:lvl4pPr>
      <a:lvl5pPr algn="ctr" rtl="0" eaLnBrk="0" fontAlgn="base" hangingPunct="0">
        <a:spcBef>
          <a:spcPct val="0"/>
        </a:spcBef>
        <a:spcAft>
          <a:spcPct val="0"/>
        </a:spcAft>
        <a:defRPr>
          <a:solidFill>
            <a:schemeClr val="tx2"/>
          </a:solidFill>
          <a:latin typeface="Calibri" pitchFamily="34" charset="0"/>
        </a:defRPr>
      </a:lvl5pPr>
      <a:lvl6pPr marL="457200" algn="ctr" rtl="0" eaLnBrk="0" fontAlgn="base" hangingPunct="0">
        <a:spcBef>
          <a:spcPct val="0"/>
        </a:spcBef>
        <a:spcAft>
          <a:spcPct val="0"/>
        </a:spcAft>
        <a:defRPr>
          <a:solidFill>
            <a:schemeClr val="tx2"/>
          </a:solidFill>
          <a:latin typeface="Calibri" pitchFamily="34" charset="0"/>
        </a:defRPr>
      </a:lvl6pPr>
      <a:lvl7pPr marL="914400" algn="ctr" rtl="0" eaLnBrk="0" fontAlgn="base" hangingPunct="0">
        <a:spcBef>
          <a:spcPct val="0"/>
        </a:spcBef>
        <a:spcAft>
          <a:spcPct val="0"/>
        </a:spcAft>
        <a:defRPr>
          <a:solidFill>
            <a:schemeClr val="tx2"/>
          </a:solidFill>
          <a:latin typeface="Calibri" pitchFamily="34" charset="0"/>
        </a:defRPr>
      </a:lvl7pPr>
      <a:lvl8pPr marL="1371600" algn="ctr" rtl="0" eaLnBrk="0" fontAlgn="base" hangingPunct="0">
        <a:spcBef>
          <a:spcPct val="0"/>
        </a:spcBef>
        <a:spcAft>
          <a:spcPct val="0"/>
        </a:spcAft>
        <a:defRPr>
          <a:solidFill>
            <a:schemeClr val="tx2"/>
          </a:solidFill>
          <a:latin typeface="Calibri" pitchFamily="34" charset="0"/>
        </a:defRPr>
      </a:lvl8pPr>
      <a:lvl9pPr marL="1828800" algn="ctr" rtl="0" eaLnBrk="0" fontAlgn="base" hangingPunct="0">
        <a:spcBef>
          <a:spcPct val="0"/>
        </a:spcBef>
        <a:spcAft>
          <a:spcPct val="0"/>
        </a:spcAft>
        <a:defRPr>
          <a:solidFill>
            <a:schemeClr val="tx2"/>
          </a:solidFill>
          <a:latin typeface="Calibri"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object 3"/>
          <p:cNvPicPr>
            <a:picLocks noChangeAspect="1" noChangeArrowheads="1"/>
          </p:cNvPicPr>
          <p:nvPr/>
        </p:nvPicPr>
        <p:blipFill>
          <a:blip r:embed="rId2"/>
          <a:srcRect/>
          <a:stretch>
            <a:fillRect/>
          </a:stretch>
        </p:blipFill>
        <p:spPr bwMode="auto">
          <a:xfrm>
            <a:off x="0" y="0"/>
            <a:ext cx="2209800" cy="6858000"/>
          </a:xfrm>
          <a:prstGeom prst="rect">
            <a:avLst/>
          </a:prstGeom>
          <a:noFill/>
          <a:ln w="9525">
            <a:noFill/>
            <a:miter lim="800000"/>
            <a:headEnd/>
            <a:tailEnd/>
          </a:ln>
        </p:spPr>
      </p:pic>
      <p:sp>
        <p:nvSpPr>
          <p:cNvPr id="2052" name="object 4"/>
          <p:cNvSpPr>
            <a:spLocks noGrp="1"/>
          </p:cNvSpPr>
          <p:nvPr>
            <p:ph type="title"/>
          </p:nvPr>
        </p:nvSpPr>
        <p:spPr>
          <a:xfrm>
            <a:off x="152400" y="2057400"/>
            <a:ext cx="8948738" cy="2230098"/>
          </a:xfrm>
        </p:spPr>
        <p:txBody>
          <a:bodyPr tIns="13970"/>
          <a:lstStyle/>
          <a:p>
            <a:pPr marL="7938" eaLnBrk="1" hangingPunct="1">
              <a:spcBef>
                <a:spcPts val="113"/>
              </a:spcBef>
            </a:pPr>
            <a:r>
              <a:rPr lang="ru-RU" altLang="ru-RU" sz="3600" dirty="0">
                <a:solidFill>
                  <a:srgbClr val="001F5F"/>
                </a:solidFill>
                <a:latin typeface="Cambria" pitchFamily="18" charset="0"/>
                <a:ea typeface="Cambria" pitchFamily="18" charset="0"/>
                <a:cs typeface="Cambria" pitchFamily="18" charset="0"/>
              </a:rPr>
              <a:t>Организация и проведение</a:t>
            </a:r>
            <a:br>
              <a:rPr lang="ru-RU" altLang="ru-RU" sz="3600" dirty="0">
                <a:solidFill>
                  <a:srgbClr val="001F5F"/>
                </a:solidFill>
                <a:latin typeface="Cambria" pitchFamily="18" charset="0"/>
                <a:ea typeface="Cambria" pitchFamily="18" charset="0"/>
                <a:cs typeface="Cambria" pitchFamily="18" charset="0"/>
              </a:rPr>
            </a:br>
            <a:r>
              <a:rPr lang="ru-RU" altLang="ru-RU" sz="3600" dirty="0" smtClean="0">
                <a:solidFill>
                  <a:srgbClr val="001F5F"/>
                </a:solidFill>
                <a:latin typeface="Cambria" pitchFamily="18" charset="0"/>
                <a:ea typeface="Cambria" pitchFamily="18" charset="0"/>
                <a:cs typeface="Cambria" pitchFamily="18" charset="0"/>
              </a:rPr>
              <a:t>ГИА 2024, итогового сочинения в 11 классе, итогового  </a:t>
            </a:r>
            <a:r>
              <a:rPr lang="ru-RU" altLang="ru-RU" sz="3600" dirty="0">
                <a:solidFill>
                  <a:srgbClr val="001F5F"/>
                </a:solidFill>
                <a:latin typeface="Cambria" pitchFamily="18" charset="0"/>
                <a:ea typeface="Cambria" pitchFamily="18" charset="0"/>
                <a:cs typeface="Cambria" pitchFamily="18" charset="0"/>
              </a:rPr>
              <a:t>собеседования</a:t>
            </a:r>
            <a:br>
              <a:rPr lang="ru-RU" altLang="ru-RU" sz="3600" dirty="0">
                <a:solidFill>
                  <a:srgbClr val="001F5F"/>
                </a:solidFill>
                <a:latin typeface="Cambria" pitchFamily="18" charset="0"/>
                <a:ea typeface="Cambria" pitchFamily="18" charset="0"/>
                <a:cs typeface="Cambria" pitchFamily="18" charset="0"/>
              </a:rPr>
            </a:br>
            <a:r>
              <a:rPr lang="ru-RU" altLang="ru-RU" sz="3600" dirty="0">
                <a:solidFill>
                  <a:srgbClr val="001F5F"/>
                </a:solidFill>
                <a:latin typeface="Cambria" pitchFamily="18" charset="0"/>
                <a:ea typeface="Cambria" pitchFamily="18" charset="0"/>
                <a:cs typeface="Cambria" pitchFamily="18" charset="0"/>
              </a:rPr>
              <a:t>по русскому языку в 9 классе</a:t>
            </a:r>
          </a:p>
        </p:txBody>
      </p:sp>
      <p:pic>
        <p:nvPicPr>
          <p:cNvPr id="2053" name="object 8"/>
          <p:cNvPicPr>
            <a:picLocks noChangeAspect="1" noChangeArrowheads="1"/>
          </p:cNvPicPr>
          <p:nvPr/>
        </p:nvPicPr>
        <p:blipFill>
          <a:blip r:embed="rId3"/>
          <a:srcRect t="6845"/>
          <a:stretch>
            <a:fillRect/>
          </a:stretch>
        </p:blipFill>
        <p:spPr bwMode="auto">
          <a:xfrm>
            <a:off x="457200" y="404813"/>
            <a:ext cx="1247775" cy="1065212"/>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300" y="120650"/>
            <a:ext cx="8661400" cy="861774"/>
          </a:xfrm>
        </p:spPr>
        <p:txBody>
          <a:bodyPr/>
          <a:lstStyle/>
          <a:p>
            <a:r>
              <a:rPr lang="ru-RU" dirty="0" smtClean="0"/>
              <a:t>Проведение тренировочных мероприятий в целях целенаправленной подготовки к  ОГЭ и ЕГЭ</a:t>
            </a:r>
            <a:endParaRPr lang="ru-RU" dirty="0"/>
          </a:p>
        </p:txBody>
      </p:sp>
      <p:sp>
        <p:nvSpPr>
          <p:cNvPr id="3" name="Текст 2"/>
          <p:cNvSpPr>
            <a:spLocks noGrp="1"/>
          </p:cNvSpPr>
          <p:nvPr>
            <p:ph type="body" idx="1"/>
          </p:nvPr>
        </p:nvSpPr>
        <p:spPr>
          <a:xfrm>
            <a:off x="381000" y="1295400"/>
            <a:ext cx="8426450" cy="5927777"/>
          </a:xfrm>
        </p:spPr>
        <p:txBody>
          <a:bodyPr/>
          <a:lstStyle/>
          <a:p>
            <a:pPr algn="just"/>
            <a:r>
              <a:rPr lang="ru-RU" dirty="0"/>
              <a:t>ГБУ «РЦМКО» </a:t>
            </a:r>
            <a:r>
              <a:rPr lang="ru-RU" dirty="0">
                <a:solidFill>
                  <a:schemeClr val="tx1"/>
                </a:solidFill>
              </a:rPr>
              <a:t>в рамках дополнительной общеразвивающей программы социально-педагогической направленности «Пять шагов к успеху» предлагает услуги по организации тренировочного тестирования обучающихся 9-х и 11-х классов </a:t>
            </a:r>
            <a:r>
              <a:rPr lang="ru-RU" dirty="0" smtClean="0">
                <a:solidFill>
                  <a:schemeClr val="tx1"/>
                </a:solidFill>
              </a:rPr>
              <a:t> по следующим предметам: </a:t>
            </a:r>
            <a:r>
              <a:rPr lang="ru-RU" dirty="0"/>
              <a:t>русский язык, математика, физика, химия, информатика, биология, история, география, английский язык, обществознание, литература, родной (татарский) язык</a:t>
            </a:r>
            <a:r>
              <a:rPr lang="ru-RU" dirty="0">
                <a:solidFill>
                  <a:schemeClr val="tx1"/>
                </a:solidFill>
              </a:rPr>
              <a:t> </a:t>
            </a:r>
            <a:r>
              <a:rPr lang="ru-RU" dirty="0" smtClean="0">
                <a:solidFill>
                  <a:schemeClr val="tx1"/>
                </a:solidFill>
              </a:rPr>
              <a:t> </a:t>
            </a:r>
          </a:p>
          <a:p>
            <a:pPr algn="just"/>
            <a:r>
              <a:rPr lang="ru-RU" dirty="0" smtClean="0">
                <a:solidFill>
                  <a:schemeClr val="tx1"/>
                </a:solidFill>
              </a:rPr>
              <a:t>Цена – 450 руб.</a:t>
            </a:r>
          </a:p>
          <a:p>
            <a:pPr algn="ctr"/>
            <a:r>
              <a:rPr lang="ru-RU" dirty="0" smtClean="0">
                <a:solidFill>
                  <a:schemeClr val="tx1"/>
                </a:solidFill>
              </a:rPr>
              <a:t>Также есть возможность </a:t>
            </a:r>
            <a:r>
              <a:rPr lang="ru-RU" dirty="0" smtClean="0">
                <a:solidFill>
                  <a:schemeClr val="tx1"/>
                </a:solidFill>
              </a:rPr>
              <a:t> индивидуального разбора с экспертом по </a:t>
            </a:r>
            <a:r>
              <a:rPr lang="ru-RU" dirty="0" smtClean="0">
                <a:solidFill>
                  <a:schemeClr val="tx1"/>
                </a:solidFill>
              </a:rPr>
              <a:t>предмету. </a:t>
            </a:r>
            <a:endParaRPr lang="ru-RU" dirty="0" smtClean="0">
              <a:solidFill>
                <a:schemeClr val="tx1"/>
              </a:solidFill>
            </a:endParaRPr>
          </a:p>
          <a:p>
            <a:pPr algn="ctr"/>
            <a:r>
              <a:rPr lang="ru-RU" dirty="0" smtClean="0">
                <a:solidFill>
                  <a:schemeClr val="tx1"/>
                </a:solidFill>
              </a:rPr>
              <a:t>+ Цена </a:t>
            </a:r>
            <a:r>
              <a:rPr lang="ru-RU" dirty="0" smtClean="0">
                <a:solidFill>
                  <a:schemeClr val="tx1"/>
                </a:solidFill>
              </a:rPr>
              <a:t>– 500 руб. </a:t>
            </a:r>
          </a:p>
          <a:p>
            <a:pPr algn="ctr"/>
            <a:r>
              <a:rPr lang="ru-RU" dirty="0" smtClean="0"/>
              <a:t>Расписание </a:t>
            </a:r>
          </a:p>
          <a:p>
            <a:pPr algn="just"/>
            <a:r>
              <a:rPr lang="ru-RU" dirty="0" smtClean="0"/>
              <a:t>Вторник	</a:t>
            </a:r>
            <a:r>
              <a:rPr lang="ru-RU" dirty="0" smtClean="0">
                <a:solidFill>
                  <a:schemeClr val="tx1"/>
                </a:solidFill>
              </a:rPr>
              <a:t>				</a:t>
            </a:r>
            <a:r>
              <a:rPr lang="ru-RU" dirty="0"/>
              <a:t>Ч</a:t>
            </a:r>
            <a:r>
              <a:rPr lang="ru-RU" dirty="0" smtClean="0"/>
              <a:t>етверг </a:t>
            </a:r>
          </a:p>
          <a:p>
            <a:pPr algn="just"/>
            <a:r>
              <a:rPr lang="ru-RU" dirty="0" smtClean="0">
                <a:solidFill>
                  <a:schemeClr val="tx1"/>
                </a:solidFill>
              </a:rPr>
              <a:t>-русский язык			- математика</a:t>
            </a:r>
          </a:p>
          <a:p>
            <a:pPr algn="just"/>
            <a:r>
              <a:rPr lang="ru-RU" dirty="0" smtClean="0">
                <a:solidFill>
                  <a:schemeClr val="tx1"/>
                </a:solidFill>
              </a:rPr>
              <a:t>-физика				- биология</a:t>
            </a:r>
          </a:p>
          <a:p>
            <a:pPr algn="just"/>
            <a:r>
              <a:rPr lang="ru-RU" dirty="0" smtClean="0">
                <a:solidFill>
                  <a:schemeClr val="tx1"/>
                </a:solidFill>
              </a:rPr>
              <a:t>-химия				- история</a:t>
            </a:r>
          </a:p>
          <a:p>
            <a:pPr algn="just"/>
            <a:r>
              <a:rPr lang="ru-RU" dirty="0" smtClean="0">
                <a:solidFill>
                  <a:schemeClr val="tx1"/>
                </a:solidFill>
              </a:rPr>
              <a:t>-география			- литература</a:t>
            </a:r>
          </a:p>
          <a:p>
            <a:pPr algn="just"/>
            <a:r>
              <a:rPr lang="ru-RU" dirty="0" smtClean="0">
                <a:solidFill>
                  <a:schemeClr val="tx1"/>
                </a:solidFill>
              </a:rPr>
              <a:t>-обществознание			- английский язык</a:t>
            </a:r>
          </a:p>
          <a:p>
            <a:pPr algn="just"/>
            <a:r>
              <a:rPr lang="ru-RU" dirty="0" smtClean="0">
                <a:solidFill>
                  <a:schemeClr val="tx1"/>
                </a:solidFill>
              </a:rPr>
              <a:t>-информатика и ИКТ		</a:t>
            </a:r>
          </a:p>
          <a:p>
            <a:pPr algn="just"/>
            <a:endParaRPr lang="ru-RU" dirty="0">
              <a:solidFill>
                <a:schemeClr val="tx1"/>
              </a:solidFill>
            </a:endParaRPr>
          </a:p>
          <a:p>
            <a:endParaRPr lang="ru-RU" dirty="0"/>
          </a:p>
        </p:txBody>
      </p:sp>
    </p:spTree>
    <p:extLst>
      <p:ext uri="{BB962C8B-B14F-4D97-AF65-F5344CB8AC3E}">
        <p14:creationId xmlns:p14="http://schemas.microsoft.com/office/powerpoint/2010/main" val="645942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3400" y="30163"/>
            <a:ext cx="8077200" cy="1982594"/>
          </a:xfrm>
        </p:spPr>
        <p:txBody>
          <a:bodyPr tIns="12700" rtlCol="0"/>
          <a:lstStyle/>
          <a:p>
            <a:pPr marL="12700" eaLnBrk="1" fontAlgn="auto" hangingPunct="1">
              <a:spcBef>
                <a:spcPts val="100"/>
              </a:spcBef>
              <a:spcAft>
                <a:spcPts val="0"/>
              </a:spcAft>
              <a:defRPr/>
            </a:pPr>
            <a:r>
              <a:rPr sz="3600" spc="-5" dirty="0"/>
              <a:t>Порядок</a:t>
            </a:r>
            <a:r>
              <a:rPr sz="3600" spc="-10" dirty="0"/>
              <a:t> </a:t>
            </a:r>
            <a:r>
              <a:rPr sz="3600" spc="-20" dirty="0"/>
              <a:t>проведения</a:t>
            </a:r>
            <a:r>
              <a:rPr sz="3600" spc="45" dirty="0"/>
              <a:t> </a:t>
            </a:r>
            <a:r>
              <a:rPr sz="3600" spc="-5" dirty="0"/>
              <a:t>ГИА</a:t>
            </a:r>
            <a:r>
              <a:rPr sz="3600" spc="-15" dirty="0"/>
              <a:t> </a:t>
            </a:r>
            <a:r>
              <a:rPr sz="3600" dirty="0"/>
              <a:t>в</a:t>
            </a:r>
            <a:r>
              <a:rPr sz="3600" spc="-5" dirty="0"/>
              <a:t> </a:t>
            </a:r>
            <a:r>
              <a:rPr sz="3600" dirty="0" smtClean="0"/>
              <a:t>2023</a:t>
            </a:r>
            <a:r>
              <a:rPr lang="ru-RU" sz="3600" dirty="0" smtClean="0"/>
              <a:t>-2024 учебном</a:t>
            </a:r>
            <a:r>
              <a:rPr sz="3600" spc="10" dirty="0" smtClean="0"/>
              <a:t> </a:t>
            </a:r>
            <a:r>
              <a:rPr sz="3600" spc="-55" dirty="0" err="1" smtClean="0"/>
              <a:t>году</a:t>
            </a:r>
            <a:r>
              <a:rPr lang="ru-RU" sz="3600" spc="-55" dirty="0" smtClean="0"/>
              <a:t/>
            </a:r>
            <a:br>
              <a:rPr lang="ru-RU" sz="3600" spc="-55" dirty="0" smtClean="0"/>
            </a:br>
            <a:r>
              <a:rPr lang="ru-RU" spc="-55" dirty="0" smtClean="0">
                <a:solidFill>
                  <a:schemeClr val="tx1"/>
                </a:solidFill>
              </a:rPr>
              <a:t>Вступил в силу с 1 сентября 2023 г. </a:t>
            </a:r>
            <a:br>
              <a:rPr lang="ru-RU" spc="-55" dirty="0" smtClean="0">
                <a:solidFill>
                  <a:schemeClr val="tx1"/>
                </a:solidFill>
              </a:rPr>
            </a:br>
            <a:r>
              <a:rPr lang="ru-RU" spc="-55" dirty="0" smtClean="0">
                <a:solidFill>
                  <a:schemeClr val="tx1"/>
                </a:solidFill>
              </a:rPr>
              <a:t>и действует до 1 сентября 2029 года</a:t>
            </a:r>
            <a:endParaRPr dirty="0">
              <a:solidFill>
                <a:schemeClr val="tx1"/>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069" t="18770" r="29340" b="5227"/>
          <a:stretch/>
        </p:blipFill>
        <p:spPr bwMode="auto">
          <a:xfrm>
            <a:off x="156411" y="2133600"/>
            <a:ext cx="4102963" cy="4261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5461" t="22784" r="28010" b="5242"/>
          <a:stretch/>
        </p:blipFill>
        <p:spPr bwMode="auto">
          <a:xfrm>
            <a:off x="4953000" y="2164054"/>
            <a:ext cx="3810000" cy="4200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3400" y="228600"/>
            <a:ext cx="8077200" cy="566822"/>
          </a:xfrm>
        </p:spPr>
        <p:txBody>
          <a:bodyPr tIns="12700" rtlCol="0"/>
          <a:lstStyle/>
          <a:p>
            <a:pPr marL="12700" eaLnBrk="1" fontAlgn="auto" hangingPunct="1">
              <a:spcBef>
                <a:spcPts val="100"/>
              </a:spcBef>
              <a:spcAft>
                <a:spcPts val="0"/>
              </a:spcAft>
              <a:defRPr/>
            </a:pPr>
            <a:r>
              <a:rPr lang="ru-RU" sz="3600" spc="-5" dirty="0" smtClean="0"/>
              <a:t>Условие допуска к ГИА</a:t>
            </a:r>
            <a:endParaRPr sz="3600" dirty="0"/>
          </a:p>
        </p:txBody>
      </p:sp>
      <p:sp>
        <p:nvSpPr>
          <p:cNvPr id="10" name="object 3"/>
          <p:cNvSpPr txBox="1">
            <a:spLocks noChangeArrowheads="1"/>
          </p:cNvSpPr>
          <p:nvPr/>
        </p:nvSpPr>
        <p:spPr bwMode="auto">
          <a:xfrm>
            <a:off x="228600" y="1308551"/>
            <a:ext cx="4191000" cy="4825039"/>
          </a:xfrm>
          <a:prstGeom prst="rect">
            <a:avLst/>
          </a:prstGeom>
          <a:noFill/>
          <a:ln w="9144">
            <a:solidFill>
              <a:srgbClr val="000000"/>
            </a:solidFill>
            <a:miter lim="800000"/>
            <a:headEnd/>
            <a:tailEnd/>
          </a:ln>
        </p:spPr>
        <p:txBody>
          <a:bodyPr wrap="square" lIns="0" tIns="38735" rIns="0" bIns="0">
            <a:spAutoFit/>
          </a:bodyPr>
          <a:lstStyle/>
          <a:p>
            <a:pPr algn="ctr">
              <a:spcBef>
                <a:spcPts val="300"/>
              </a:spcBef>
            </a:pPr>
            <a:r>
              <a:rPr lang="ru-RU" altLang="ru-RU" sz="2800" b="1" dirty="0" smtClean="0">
                <a:latin typeface="Times New Roman" pitchFamily="18" charset="0"/>
                <a:cs typeface="Times New Roman" pitchFamily="18" charset="0"/>
              </a:rPr>
              <a:t>ЕГЭ</a:t>
            </a:r>
          </a:p>
          <a:p>
            <a:pPr algn="ctr">
              <a:spcBef>
                <a:spcPts val="300"/>
              </a:spcBef>
            </a:pPr>
            <a:r>
              <a:rPr lang="ru-RU" altLang="ru-RU" dirty="0" smtClean="0">
                <a:latin typeface="Times New Roman" pitchFamily="18" charset="0"/>
                <a:cs typeface="Times New Roman" pitchFamily="18" charset="0"/>
              </a:rPr>
              <a:t>П.8 Порядка</a:t>
            </a:r>
          </a:p>
          <a:p>
            <a:pPr algn="just">
              <a:spcBef>
                <a:spcPts val="300"/>
              </a:spcBef>
            </a:pPr>
            <a:r>
              <a:rPr lang="ru-RU" altLang="ru-RU" sz="2000" dirty="0" smtClean="0">
                <a:latin typeface="Times New Roman" pitchFamily="18" charset="0"/>
                <a:cs typeface="Times New Roman" pitchFamily="18" charset="0"/>
              </a:rPr>
              <a:t>К ГИА допускаются лица не имеющие академической задолженности, в полном объеме выполнившие учебный план или индивидуальный учебный план (имеющие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 а также имеющие результат «зачет» за итоговое сочинение (изложение)</a:t>
            </a:r>
            <a:endParaRPr lang="ru-RU" altLang="ru-RU" sz="2000" dirty="0">
              <a:latin typeface="Times New Roman" pitchFamily="18" charset="0"/>
              <a:cs typeface="Times New Roman" pitchFamily="18" charset="0"/>
            </a:endParaRPr>
          </a:p>
        </p:txBody>
      </p:sp>
      <p:sp>
        <p:nvSpPr>
          <p:cNvPr id="11" name="object 3"/>
          <p:cNvSpPr txBox="1">
            <a:spLocks noChangeArrowheads="1"/>
          </p:cNvSpPr>
          <p:nvPr/>
        </p:nvSpPr>
        <p:spPr bwMode="auto">
          <a:xfrm>
            <a:off x="4855029" y="1351882"/>
            <a:ext cx="4136572" cy="4763484"/>
          </a:xfrm>
          <a:prstGeom prst="rect">
            <a:avLst/>
          </a:prstGeom>
          <a:noFill/>
          <a:ln w="9144">
            <a:solidFill>
              <a:srgbClr val="000000"/>
            </a:solidFill>
            <a:miter lim="800000"/>
            <a:headEnd/>
            <a:tailEnd/>
          </a:ln>
        </p:spPr>
        <p:txBody>
          <a:bodyPr wrap="square" lIns="0" tIns="38735" rIns="0" bIns="0">
            <a:spAutoFit/>
          </a:bodyPr>
          <a:lstStyle/>
          <a:p>
            <a:pPr algn="ctr">
              <a:spcBef>
                <a:spcPts val="300"/>
              </a:spcBef>
            </a:pPr>
            <a:r>
              <a:rPr lang="ru-RU" altLang="ru-RU" sz="2400" b="1" dirty="0">
                <a:latin typeface="Times New Roman" pitchFamily="18" charset="0"/>
                <a:cs typeface="Times New Roman" pitchFamily="18" charset="0"/>
              </a:rPr>
              <a:t>О</a:t>
            </a:r>
            <a:r>
              <a:rPr lang="ru-RU" altLang="ru-RU" sz="2400" b="1" dirty="0" smtClean="0">
                <a:latin typeface="Times New Roman" pitchFamily="18" charset="0"/>
                <a:cs typeface="Times New Roman" pitchFamily="18" charset="0"/>
              </a:rPr>
              <a:t>ГЭ</a:t>
            </a:r>
          </a:p>
          <a:p>
            <a:pPr algn="ctr">
              <a:spcBef>
                <a:spcPts val="300"/>
              </a:spcBef>
            </a:pPr>
            <a:r>
              <a:rPr lang="ru-RU" altLang="ru-RU" dirty="0" smtClean="0">
                <a:latin typeface="Times New Roman" pitchFamily="18" charset="0"/>
                <a:cs typeface="Times New Roman" pitchFamily="18" charset="0"/>
              </a:rPr>
              <a:t>П.7 Порядка</a:t>
            </a:r>
          </a:p>
          <a:p>
            <a:pPr algn="just">
              <a:spcBef>
                <a:spcPts val="300"/>
              </a:spcBef>
            </a:pPr>
            <a:r>
              <a:rPr lang="ru-RU" altLang="ru-RU" sz="2000" dirty="0" smtClean="0">
                <a:latin typeface="Times New Roman" pitchFamily="18" charset="0"/>
                <a:cs typeface="Times New Roman" pitchFamily="18" charset="0"/>
              </a:rPr>
              <a:t>К ГИА допускаются лица, указанные в пункте 6 Порядка (за исключением экстернов), не имеющие академической задолженности, в полном объеме выполнившие учебный план или индивидуальный учебный план (имеющие годовые отметки по всем учебным предметам учебного плана за </a:t>
            </a:r>
            <a:r>
              <a:rPr lang="en-US" altLang="ru-RU" sz="2000" dirty="0" smtClean="0">
                <a:latin typeface="Times New Roman" pitchFamily="18" charset="0"/>
                <a:cs typeface="Times New Roman" pitchFamily="18" charset="0"/>
              </a:rPr>
              <a:t>IX </a:t>
            </a:r>
            <a:r>
              <a:rPr lang="ru-RU" altLang="ru-RU" sz="2000" dirty="0" smtClean="0">
                <a:latin typeface="Times New Roman" pitchFamily="18" charset="0"/>
                <a:cs typeface="Times New Roman" pitchFamily="18" charset="0"/>
              </a:rPr>
              <a:t>класс не ниже удовлетворительных), а также имеющие результат «зачет» за итоговое собеседование по русскому языку.</a:t>
            </a:r>
            <a:endParaRPr lang="ru-RU" alt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477000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300" y="120650"/>
            <a:ext cx="8661400" cy="430887"/>
          </a:xfrm>
        </p:spPr>
        <p:txBody>
          <a:bodyPr/>
          <a:lstStyle/>
          <a:p>
            <a:r>
              <a:rPr lang="ru-RU" dirty="0" smtClean="0"/>
              <a:t>Сроки подачи заявлений на ГИА-2024</a:t>
            </a:r>
            <a:endParaRPr lang="ru-RU" dirty="0"/>
          </a:p>
        </p:txBody>
      </p:sp>
      <p:sp>
        <p:nvSpPr>
          <p:cNvPr id="3" name="Текст 2"/>
          <p:cNvSpPr>
            <a:spLocks noGrp="1"/>
          </p:cNvSpPr>
          <p:nvPr>
            <p:ph type="body" idx="1"/>
          </p:nvPr>
        </p:nvSpPr>
        <p:spPr>
          <a:xfrm>
            <a:off x="358775" y="1371601"/>
            <a:ext cx="8426450" cy="4358116"/>
          </a:xfrm>
        </p:spPr>
        <p:txBody>
          <a:bodyPr/>
          <a:lstStyle/>
          <a:p>
            <a:r>
              <a:rPr lang="ru-RU" sz="2400" dirty="0" smtClean="0"/>
              <a:t>П.12 Порядка проведения ГИА-9</a:t>
            </a:r>
          </a:p>
          <a:p>
            <a:pPr algn="just"/>
            <a:r>
              <a:rPr lang="ru-RU" sz="2400" dirty="0" smtClean="0"/>
              <a:t>Заявление</a:t>
            </a:r>
            <a:r>
              <a:rPr lang="ru-RU" dirty="0" smtClean="0"/>
              <a:t> </a:t>
            </a:r>
            <a:r>
              <a:rPr lang="ru-RU" sz="2400" dirty="0" smtClean="0">
                <a:solidFill>
                  <a:schemeClr val="tx1"/>
                </a:solidFill>
              </a:rPr>
              <a:t>с указанием учебных предметов, форм ГИА, языка, на котором планируется сдавать экзамены, а также сроков участия в ГИА </a:t>
            </a:r>
            <a:r>
              <a:rPr lang="ru-RU" sz="2400" dirty="0" smtClean="0"/>
              <a:t>подаются до 1 марта включительно</a:t>
            </a:r>
          </a:p>
          <a:p>
            <a:pPr algn="just"/>
            <a:endParaRPr lang="ru-RU" sz="2400" dirty="0"/>
          </a:p>
          <a:p>
            <a:pPr algn="just"/>
            <a:r>
              <a:rPr lang="ru-RU" sz="2400" dirty="0" smtClean="0"/>
              <a:t>П.12 Порядка проведения ГИА-11</a:t>
            </a:r>
          </a:p>
          <a:p>
            <a:pPr algn="just"/>
            <a:r>
              <a:rPr lang="ru-RU" sz="2400" dirty="0" smtClean="0"/>
              <a:t>Заявления </a:t>
            </a:r>
            <a:r>
              <a:rPr lang="ru-RU" sz="2400" dirty="0" smtClean="0">
                <a:solidFill>
                  <a:schemeClr val="tx1"/>
                </a:solidFill>
              </a:rPr>
              <a:t>с указанием выбранных учебных предметов, уровня ЕГЭ по математике (базовый или профильный), форм ГИА, языка, на котором планируется сдавать экзамен, сроков участия в ГИА </a:t>
            </a:r>
            <a:r>
              <a:rPr lang="ru-RU" sz="2400" dirty="0" smtClean="0"/>
              <a:t>подаются до 1.02.2024 включительно</a:t>
            </a:r>
            <a:endParaRPr lang="ru-RU" sz="2400" dirty="0"/>
          </a:p>
        </p:txBody>
      </p:sp>
    </p:spTree>
    <p:extLst>
      <p:ext uri="{BB962C8B-B14F-4D97-AF65-F5344CB8AC3E}">
        <p14:creationId xmlns:p14="http://schemas.microsoft.com/office/powerpoint/2010/main" val="542647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3" name="object 3"/>
          <p:cNvPicPr>
            <a:picLocks noChangeAspect="1" noChangeArrowheads="1"/>
          </p:cNvPicPr>
          <p:nvPr/>
        </p:nvPicPr>
        <p:blipFill>
          <a:blip r:embed="rId2"/>
          <a:srcRect/>
          <a:stretch>
            <a:fillRect/>
          </a:stretch>
        </p:blipFill>
        <p:spPr bwMode="auto">
          <a:xfrm>
            <a:off x="0" y="0"/>
            <a:ext cx="9144000" cy="1222375"/>
          </a:xfrm>
          <a:prstGeom prst="rect">
            <a:avLst/>
          </a:prstGeom>
          <a:noFill/>
          <a:ln w="9525">
            <a:noFill/>
            <a:miter lim="800000"/>
            <a:headEnd/>
            <a:tailEnd/>
          </a:ln>
        </p:spPr>
      </p:pic>
      <p:sp>
        <p:nvSpPr>
          <p:cNvPr id="4" name="object 4"/>
          <p:cNvSpPr txBox="1">
            <a:spLocks noGrp="1"/>
          </p:cNvSpPr>
          <p:nvPr>
            <p:ph type="title"/>
          </p:nvPr>
        </p:nvSpPr>
        <p:spPr>
          <a:xfrm>
            <a:off x="290513" y="60325"/>
            <a:ext cx="8669337" cy="454025"/>
          </a:xfrm>
        </p:spPr>
        <p:txBody>
          <a:bodyPr tIns="13335" rtlCol="0"/>
          <a:lstStyle/>
          <a:p>
            <a:pPr marL="12700" eaLnBrk="1" fontAlgn="auto" hangingPunct="1">
              <a:spcBef>
                <a:spcPts val="105"/>
              </a:spcBef>
              <a:spcAft>
                <a:spcPts val="0"/>
              </a:spcAft>
              <a:defRPr/>
            </a:pPr>
            <a:r>
              <a:rPr spc="-15" dirty="0" err="1"/>
              <a:t>Проведение</a:t>
            </a:r>
            <a:r>
              <a:rPr spc="-10" dirty="0"/>
              <a:t> </a:t>
            </a:r>
            <a:r>
              <a:rPr spc="-30" dirty="0" err="1"/>
              <a:t>итогового</a:t>
            </a:r>
            <a:r>
              <a:rPr spc="-20" dirty="0"/>
              <a:t> </a:t>
            </a:r>
            <a:r>
              <a:rPr spc="-10" dirty="0" err="1" smtClean="0"/>
              <a:t>со</a:t>
            </a:r>
            <a:r>
              <a:rPr lang="ru-RU" spc="-10" dirty="0" err="1" smtClean="0"/>
              <a:t>чинения</a:t>
            </a:r>
            <a:endParaRPr spc="-10" dirty="0"/>
          </a:p>
        </p:txBody>
      </p:sp>
      <p:grpSp>
        <p:nvGrpSpPr>
          <p:cNvPr id="5125" name="object 6"/>
          <p:cNvGrpSpPr>
            <a:grpSpLocks/>
          </p:cNvGrpSpPr>
          <p:nvPr/>
        </p:nvGrpSpPr>
        <p:grpSpPr bwMode="auto">
          <a:xfrm>
            <a:off x="792163" y="1917700"/>
            <a:ext cx="1765300" cy="1438275"/>
            <a:chOff x="792480" y="1917192"/>
            <a:chExt cx="1765300" cy="1438910"/>
          </a:xfrm>
        </p:grpSpPr>
        <p:pic>
          <p:nvPicPr>
            <p:cNvPr id="5141" name="object 7"/>
            <p:cNvPicPr>
              <a:picLocks noChangeAspect="1" noChangeArrowheads="1"/>
            </p:cNvPicPr>
            <p:nvPr/>
          </p:nvPicPr>
          <p:blipFill>
            <a:blip r:embed="rId3"/>
            <a:srcRect/>
            <a:stretch>
              <a:fillRect/>
            </a:stretch>
          </p:blipFill>
          <p:spPr bwMode="auto">
            <a:xfrm>
              <a:off x="792480" y="1917192"/>
              <a:ext cx="1764792" cy="1438655"/>
            </a:xfrm>
            <a:prstGeom prst="rect">
              <a:avLst/>
            </a:prstGeom>
            <a:noFill/>
            <a:ln w="9525">
              <a:noFill/>
              <a:miter lim="800000"/>
              <a:headEnd/>
              <a:tailEnd/>
            </a:ln>
          </p:spPr>
        </p:pic>
        <p:sp>
          <p:nvSpPr>
            <p:cNvPr id="5142" name="object 8"/>
            <p:cNvSpPr>
              <a:spLocks/>
            </p:cNvSpPr>
            <p:nvPr/>
          </p:nvSpPr>
          <p:spPr bwMode="auto">
            <a:xfrm>
              <a:off x="862584" y="2350008"/>
              <a:ext cx="1584960" cy="935990"/>
            </a:xfrm>
            <a:custGeom>
              <a:avLst/>
              <a:gdLst>
                <a:gd name="T0" fmla="*/ 1429004 w 1584960"/>
                <a:gd name="T1" fmla="*/ 0 h 935989"/>
                <a:gd name="T2" fmla="*/ 155956 w 1584960"/>
                <a:gd name="T3" fmla="*/ 0 h 935989"/>
                <a:gd name="T4" fmla="*/ 106662 w 1584960"/>
                <a:gd name="T5" fmla="*/ 7953 h 935989"/>
                <a:gd name="T6" fmla="*/ 63850 w 1584960"/>
                <a:gd name="T7" fmla="*/ 30097 h 935989"/>
                <a:gd name="T8" fmla="*/ 30090 w 1584960"/>
                <a:gd name="T9" fmla="*/ 63861 h 935989"/>
                <a:gd name="T10" fmla="*/ 7950 w 1584960"/>
                <a:gd name="T11" fmla="*/ 106671 h 935989"/>
                <a:gd name="T12" fmla="*/ 0 w 1584960"/>
                <a:gd name="T13" fmla="*/ 155955 h 935989"/>
                <a:gd name="T14" fmla="*/ 0 w 1584960"/>
                <a:gd name="T15" fmla="*/ 779780 h 935989"/>
                <a:gd name="T16" fmla="*/ 7950 w 1584960"/>
                <a:gd name="T17" fmla="*/ 829065 h 935989"/>
                <a:gd name="T18" fmla="*/ 30090 w 1584960"/>
                <a:gd name="T19" fmla="*/ 871875 h 935989"/>
                <a:gd name="T20" fmla="*/ 63850 w 1584960"/>
                <a:gd name="T21" fmla="*/ 905639 h 935989"/>
                <a:gd name="T22" fmla="*/ 106662 w 1584960"/>
                <a:gd name="T23" fmla="*/ 927783 h 935989"/>
                <a:gd name="T24" fmla="*/ 155956 w 1584960"/>
                <a:gd name="T25" fmla="*/ 935737 h 935989"/>
                <a:gd name="T26" fmla="*/ 1429004 w 1584960"/>
                <a:gd name="T27" fmla="*/ 935737 h 935989"/>
                <a:gd name="T28" fmla="*/ 1478288 w 1584960"/>
                <a:gd name="T29" fmla="*/ 927783 h 935989"/>
                <a:gd name="T30" fmla="*/ 1521098 w 1584960"/>
                <a:gd name="T31" fmla="*/ 905639 h 935989"/>
                <a:gd name="T32" fmla="*/ 1554862 w 1584960"/>
                <a:gd name="T33" fmla="*/ 871875 h 935989"/>
                <a:gd name="T34" fmla="*/ 1577006 w 1584960"/>
                <a:gd name="T35" fmla="*/ 829065 h 935989"/>
                <a:gd name="T36" fmla="*/ 1584960 w 1584960"/>
                <a:gd name="T37" fmla="*/ 779780 h 935989"/>
                <a:gd name="T38" fmla="*/ 1584960 w 1584960"/>
                <a:gd name="T39" fmla="*/ 155955 h 935989"/>
                <a:gd name="T40" fmla="*/ 1577006 w 1584960"/>
                <a:gd name="T41" fmla="*/ 106671 h 935989"/>
                <a:gd name="T42" fmla="*/ 1554862 w 1584960"/>
                <a:gd name="T43" fmla="*/ 63861 h 935989"/>
                <a:gd name="T44" fmla="*/ 1521098 w 1584960"/>
                <a:gd name="T45" fmla="*/ 30097 h 935989"/>
                <a:gd name="T46" fmla="*/ 1478288 w 1584960"/>
                <a:gd name="T47" fmla="*/ 7953 h 935989"/>
                <a:gd name="T48" fmla="*/ 1429004 w 1584960"/>
                <a:gd name="T49" fmla="*/ 0 h 9359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84960" h="935989">
                  <a:moveTo>
                    <a:pt x="1429004" y="0"/>
                  </a:moveTo>
                  <a:lnTo>
                    <a:pt x="155956" y="0"/>
                  </a:lnTo>
                  <a:lnTo>
                    <a:pt x="106662" y="7953"/>
                  </a:lnTo>
                  <a:lnTo>
                    <a:pt x="63850" y="30097"/>
                  </a:lnTo>
                  <a:lnTo>
                    <a:pt x="30090" y="63861"/>
                  </a:lnTo>
                  <a:lnTo>
                    <a:pt x="7950" y="106671"/>
                  </a:lnTo>
                  <a:lnTo>
                    <a:pt x="0" y="155955"/>
                  </a:lnTo>
                  <a:lnTo>
                    <a:pt x="0" y="779779"/>
                  </a:lnTo>
                  <a:lnTo>
                    <a:pt x="7950" y="829064"/>
                  </a:lnTo>
                  <a:lnTo>
                    <a:pt x="30090" y="871874"/>
                  </a:lnTo>
                  <a:lnTo>
                    <a:pt x="63850" y="905638"/>
                  </a:lnTo>
                  <a:lnTo>
                    <a:pt x="106662" y="927782"/>
                  </a:lnTo>
                  <a:lnTo>
                    <a:pt x="155956" y="935736"/>
                  </a:lnTo>
                  <a:lnTo>
                    <a:pt x="1429004" y="935736"/>
                  </a:lnTo>
                  <a:lnTo>
                    <a:pt x="1478288" y="927782"/>
                  </a:lnTo>
                  <a:lnTo>
                    <a:pt x="1521098" y="905638"/>
                  </a:lnTo>
                  <a:lnTo>
                    <a:pt x="1554862" y="871874"/>
                  </a:lnTo>
                  <a:lnTo>
                    <a:pt x="1577006" y="829064"/>
                  </a:lnTo>
                  <a:lnTo>
                    <a:pt x="1584960" y="779779"/>
                  </a:lnTo>
                  <a:lnTo>
                    <a:pt x="1584960" y="155955"/>
                  </a:lnTo>
                  <a:lnTo>
                    <a:pt x="1577006" y="106671"/>
                  </a:lnTo>
                  <a:lnTo>
                    <a:pt x="1554862" y="63861"/>
                  </a:lnTo>
                  <a:lnTo>
                    <a:pt x="1521098" y="30097"/>
                  </a:lnTo>
                  <a:lnTo>
                    <a:pt x="1478288" y="7953"/>
                  </a:lnTo>
                  <a:lnTo>
                    <a:pt x="1429004" y="0"/>
                  </a:lnTo>
                  <a:close/>
                </a:path>
              </a:pathLst>
            </a:custGeom>
            <a:solidFill>
              <a:srgbClr val="FFFFFF"/>
            </a:solidFill>
            <a:ln w="9525">
              <a:noFill/>
              <a:round/>
              <a:headEnd/>
              <a:tailEnd/>
            </a:ln>
          </p:spPr>
          <p:txBody>
            <a:bodyPr lIns="0" tIns="0" rIns="0" bIns="0"/>
            <a:lstStyle/>
            <a:p>
              <a:endParaRPr lang="ru-RU"/>
            </a:p>
          </p:txBody>
        </p:sp>
        <p:sp>
          <p:nvSpPr>
            <p:cNvPr id="5143" name="object 9"/>
            <p:cNvSpPr>
              <a:spLocks/>
            </p:cNvSpPr>
            <p:nvPr/>
          </p:nvSpPr>
          <p:spPr bwMode="auto">
            <a:xfrm>
              <a:off x="862584" y="2350008"/>
              <a:ext cx="1584960" cy="935990"/>
            </a:xfrm>
            <a:custGeom>
              <a:avLst/>
              <a:gdLst>
                <a:gd name="T0" fmla="*/ 0 w 1584960"/>
                <a:gd name="T1" fmla="*/ 155955 h 935989"/>
                <a:gd name="T2" fmla="*/ 7950 w 1584960"/>
                <a:gd name="T3" fmla="*/ 106671 h 935989"/>
                <a:gd name="T4" fmla="*/ 30090 w 1584960"/>
                <a:gd name="T5" fmla="*/ 63861 h 935989"/>
                <a:gd name="T6" fmla="*/ 63850 w 1584960"/>
                <a:gd name="T7" fmla="*/ 30097 h 935989"/>
                <a:gd name="T8" fmla="*/ 106662 w 1584960"/>
                <a:gd name="T9" fmla="*/ 7953 h 935989"/>
                <a:gd name="T10" fmla="*/ 155956 w 1584960"/>
                <a:gd name="T11" fmla="*/ 0 h 935989"/>
                <a:gd name="T12" fmla="*/ 1429004 w 1584960"/>
                <a:gd name="T13" fmla="*/ 0 h 935989"/>
                <a:gd name="T14" fmla="*/ 1478288 w 1584960"/>
                <a:gd name="T15" fmla="*/ 7953 h 935989"/>
                <a:gd name="T16" fmla="*/ 1521098 w 1584960"/>
                <a:gd name="T17" fmla="*/ 30097 h 935989"/>
                <a:gd name="T18" fmla="*/ 1554862 w 1584960"/>
                <a:gd name="T19" fmla="*/ 63861 h 935989"/>
                <a:gd name="T20" fmla="*/ 1577006 w 1584960"/>
                <a:gd name="T21" fmla="*/ 106671 h 935989"/>
                <a:gd name="T22" fmla="*/ 1584960 w 1584960"/>
                <a:gd name="T23" fmla="*/ 155955 h 935989"/>
                <a:gd name="T24" fmla="*/ 1584960 w 1584960"/>
                <a:gd name="T25" fmla="*/ 779780 h 935989"/>
                <a:gd name="T26" fmla="*/ 1577006 w 1584960"/>
                <a:gd name="T27" fmla="*/ 829065 h 935989"/>
                <a:gd name="T28" fmla="*/ 1554862 w 1584960"/>
                <a:gd name="T29" fmla="*/ 871875 h 935989"/>
                <a:gd name="T30" fmla="*/ 1521098 w 1584960"/>
                <a:gd name="T31" fmla="*/ 905639 h 935989"/>
                <a:gd name="T32" fmla="*/ 1478288 w 1584960"/>
                <a:gd name="T33" fmla="*/ 927783 h 935989"/>
                <a:gd name="T34" fmla="*/ 1429004 w 1584960"/>
                <a:gd name="T35" fmla="*/ 935737 h 935989"/>
                <a:gd name="T36" fmla="*/ 155956 w 1584960"/>
                <a:gd name="T37" fmla="*/ 935737 h 935989"/>
                <a:gd name="T38" fmla="*/ 106662 w 1584960"/>
                <a:gd name="T39" fmla="*/ 927783 h 935989"/>
                <a:gd name="T40" fmla="*/ 63850 w 1584960"/>
                <a:gd name="T41" fmla="*/ 905639 h 935989"/>
                <a:gd name="T42" fmla="*/ 30090 w 1584960"/>
                <a:gd name="T43" fmla="*/ 871875 h 935989"/>
                <a:gd name="T44" fmla="*/ 7950 w 1584960"/>
                <a:gd name="T45" fmla="*/ 829065 h 935989"/>
                <a:gd name="T46" fmla="*/ 0 w 1584960"/>
                <a:gd name="T47" fmla="*/ 779780 h 935989"/>
                <a:gd name="T48" fmla="*/ 0 w 1584960"/>
                <a:gd name="T49" fmla="*/ 155955 h 9359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84960" h="935989">
                  <a:moveTo>
                    <a:pt x="0" y="155955"/>
                  </a:moveTo>
                  <a:lnTo>
                    <a:pt x="7950" y="106671"/>
                  </a:lnTo>
                  <a:lnTo>
                    <a:pt x="30090" y="63861"/>
                  </a:lnTo>
                  <a:lnTo>
                    <a:pt x="63850" y="30097"/>
                  </a:lnTo>
                  <a:lnTo>
                    <a:pt x="106662" y="7953"/>
                  </a:lnTo>
                  <a:lnTo>
                    <a:pt x="155956" y="0"/>
                  </a:lnTo>
                  <a:lnTo>
                    <a:pt x="1429004" y="0"/>
                  </a:lnTo>
                  <a:lnTo>
                    <a:pt x="1478288" y="7953"/>
                  </a:lnTo>
                  <a:lnTo>
                    <a:pt x="1521098" y="30097"/>
                  </a:lnTo>
                  <a:lnTo>
                    <a:pt x="1554862" y="63861"/>
                  </a:lnTo>
                  <a:lnTo>
                    <a:pt x="1577006" y="106671"/>
                  </a:lnTo>
                  <a:lnTo>
                    <a:pt x="1584960" y="155955"/>
                  </a:lnTo>
                  <a:lnTo>
                    <a:pt x="1584960" y="779779"/>
                  </a:lnTo>
                  <a:lnTo>
                    <a:pt x="1577006" y="829064"/>
                  </a:lnTo>
                  <a:lnTo>
                    <a:pt x="1554862" y="871874"/>
                  </a:lnTo>
                  <a:lnTo>
                    <a:pt x="1521098" y="905638"/>
                  </a:lnTo>
                  <a:lnTo>
                    <a:pt x="1478288" y="927782"/>
                  </a:lnTo>
                  <a:lnTo>
                    <a:pt x="1429004" y="935736"/>
                  </a:lnTo>
                  <a:lnTo>
                    <a:pt x="155956" y="935736"/>
                  </a:lnTo>
                  <a:lnTo>
                    <a:pt x="106662" y="927782"/>
                  </a:lnTo>
                  <a:lnTo>
                    <a:pt x="63850" y="905638"/>
                  </a:lnTo>
                  <a:lnTo>
                    <a:pt x="30090" y="871874"/>
                  </a:lnTo>
                  <a:lnTo>
                    <a:pt x="7950" y="829064"/>
                  </a:lnTo>
                  <a:lnTo>
                    <a:pt x="0" y="779779"/>
                  </a:lnTo>
                  <a:lnTo>
                    <a:pt x="0" y="155955"/>
                  </a:lnTo>
                  <a:close/>
                </a:path>
              </a:pathLst>
            </a:custGeom>
            <a:noFill/>
            <a:ln w="24384">
              <a:solidFill>
                <a:srgbClr val="4AACC5"/>
              </a:solidFill>
              <a:round/>
              <a:headEnd/>
              <a:tailEnd/>
            </a:ln>
          </p:spPr>
          <p:txBody>
            <a:bodyPr lIns="0" tIns="0" rIns="0" bIns="0"/>
            <a:lstStyle/>
            <a:p>
              <a:endParaRPr lang="ru-RU"/>
            </a:p>
          </p:txBody>
        </p:sp>
      </p:grpSp>
      <p:sp>
        <p:nvSpPr>
          <p:cNvPr id="10" name="object 10"/>
          <p:cNvSpPr txBox="1"/>
          <p:nvPr/>
        </p:nvSpPr>
        <p:spPr>
          <a:xfrm>
            <a:off x="989013" y="2654300"/>
            <a:ext cx="1279525" cy="315913"/>
          </a:xfrm>
          <a:prstGeom prst="rect">
            <a:avLst/>
          </a:prstGeom>
        </p:spPr>
        <p:txBody>
          <a:bodyPr lIns="0" tIns="12065" rIns="0" bIns="0">
            <a:spAutoFit/>
          </a:bodyPr>
          <a:lstStyle/>
          <a:p>
            <a:pPr marL="12700" fontAlgn="auto">
              <a:spcBef>
                <a:spcPts val="95"/>
              </a:spcBef>
              <a:spcAft>
                <a:spcPts val="0"/>
              </a:spcAft>
              <a:defRPr/>
            </a:pPr>
            <a:r>
              <a:rPr lang="ru-RU" sz="1900" b="1" spc="-10" dirty="0" smtClean="0">
                <a:solidFill>
                  <a:srgbClr val="17375E"/>
                </a:solidFill>
                <a:latin typeface="Cambria"/>
                <a:cs typeface="Cambria"/>
              </a:rPr>
              <a:t>06.12.2023</a:t>
            </a:r>
            <a:endParaRPr sz="1900" dirty="0">
              <a:latin typeface="Cambria"/>
              <a:cs typeface="Cambria"/>
            </a:endParaRPr>
          </a:p>
        </p:txBody>
      </p:sp>
      <p:sp>
        <p:nvSpPr>
          <p:cNvPr id="5127" name="object 11"/>
          <p:cNvSpPr txBox="1">
            <a:spLocks noChangeArrowheads="1"/>
          </p:cNvSpPr>
          <p:nvPr/>
        </p:nvSpPr>
        <p:spPr bwMode="auto">
          <a:xfrm>
            <a:off x="682625" y="1381125"/>
            <a:ext cx="2087563" cy="393700"/>
          </a:xfrm>
          <a:prstGeom prst="rect">
            <a:avLst/>
          </a:prstGeom>
          <a:solidFill>
            <a:srgbClr val="B8CDE4"/>
          </a:solidFill>
          <a:ln w="24384">
            <a:solidFill>
              <a:srgbClr val="385D89"/>
            </a:solidFill>
            <a:miter lim="800000"/>
            <a:headEnd/>
            <a:tailEnd/>
          </a:ln>
        </p:spPr>
        <p:txBody>
          <a:bodyPr lIns="0" tIns="86360" rIns="0" bIns="0">
            <a:spAutoFit/>
          </a:bodyPr>
          <a:lstStyle/>
          <a:p>
            <a:pPr marL="222250">
              <a:spcBef>
                <a:spcPts val="675"/>
              </a:spcBef>
            </a:pPr>
            <a:r>
              <a:rPr lang="ru-RU" altLang="ru-RU" sz="1400" b="1">
                <a:latin typeface="Cambria" pitchFamily="18" charset="0"/>
              </a:rPr>
              <a:t>ДАТА ПРОВЕДЕНИЯ</a:t>
            </a:r>
            <a:endParaRPr lang="ru-RU" altLang="ru-RU" sz="1400">
              <a:latin typeface="Cambria" pitchFamily="18" charset="0"/>
            </a:endParaRPr>
          </a:p>
        </p:txBody>
      </p:sp>
      <p:sp>
        <p:nvSpPr>
          <p:cNvPr id="5128" name="object 12"/>
          <p:cNvSpPr>
            <a:spLocks/>
          </p:cNvSpPr>
          <p:nvPr/>
        </p:nvSpPr>
        <p:spPr bwMode="auto">
          <a:xfrm>
            <a:off x="179388" y="3714750"/>
            <a:ext cx="4249737" cy="650875"/>
          </a:xfrm>
          <a:custGeom>
            <a:avLst/>
            <a:gdLst>
              <a:gd name="T0" fmla="*/ 0 w 4249420"/>
              <a:gd name="T1" fmla="*/ 108416 h 649604"/>
              <a:gd name="T2" fmla="*/ 8505 w 4249420"/>
              <a:gd name="T3" fmla="*/ 66190 h 649604"/>
              <a:gd name="T4" fmla="*/ 31696 w 4249420"/>
              <a:gd name="T5" fmla="*/ 31732 h 649604"/>
              <a:gd name="T6" fmla="*/ 66093 w 4249420"/>
              <a:gd name="T7" fmla="*/ 8512 h 649604"/>
              <a:gd name="T8" fmla="*/ 108212 w 4249420"/>
              <a:gd name="T9" fmla="*/ 0 h 649604"/>
              <a:gd name="T10" fmla="*/ 4141016 w 4249420"/>
              <a:gd name="T11" fmla="*/ 0 h 649604"/>
              <a:gd name="T12" fmla="*/ 4183162 w 4249420"/>
              <a:gd name="T13" fmla="*/ 8512 h 649604"/>
              <a:gd name="T14" fmla="*/ 4217556 w 4249420"/>
              <a:gd name="T15" fmla="*/ 31732 h 649604"/>
              <a:gd name="T16" fmla="*/ 4240732 w 4249420"/>
              <a:gd name="T17" fmla="*/ 66190 h 649604"/>
              <a:gd name="T18" fmla="*/ 4249229 w 4249420"/>
              <a:gd name="T19" fmla="*/ 108416 h 649604"/>
              <a:gd name="T20" fmla="*/ 4249229 w 4249420"/>
              <a:gd name="T21" fmla="*/ 542078 h 649604"/>
              <a:gd name="T22" fmla="*/ 4240732 w 4249420"/>
              <a:gd name="T23" fmla="*/ 584303 h 649604"/>
              <a:gd name="T24" fmla="*/ 4217556 w 4249420"/>
              <a:gd name="T25" fmla="*/ 618761 h 649604"/>
              <a:gd name="T26" fmla="*/ 4183162 w 4249420"/>
              <a:gd name="T27" fmla="*/ 641982 h 649604"/>
              <a:gd name="T28" fmla="*/ 4141016 w 4249420"/>
              <a:gd name="T29" fmla="*/ 650494 h 649604"/>
              <a:gd name="T30" fmla="*/ 108212 w 4249420"/>
              <a:gd name="T31" fmla="*/ 650494 h 649604"/>
              <a:gd name="T32" fmla="*/ 66093 w 4249420"/>
              <a:gd name="T33" fmla="*/ 641982 h 649604"/>
              <a:gd name="T34" fmla="*/ 31696 w 4249420"/>
              <a:gd name="T35" fmla="*/ 618761 h 649604"/>
              <a:gd name="T36" fmla="*/ 8505 w 4249420"/>
              <a:gd name="T37" fmla="*/ 584303 h 649604"/>
              <a:gd name="T38" fmla="*/ 0 w 4249420"/>
              <a:gd name="T39" fmla="*/ 542078 h 649604"/>
              <a:gd name="T40" fmla="*/ 0 w 4249420"/>
              <a:gd name="T41" fmla="*/ 108416 h 6496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249420" h="649604">
                <a:moveTo>
                  <a:pt x="0" y="108204"/>
                </a:moveTo>
                <a:lnTo>
                  <a:pt x="8504" y="66061"/>
                </a:lnTo>
                <a:lnTo>
                  <a:pt x="31694" y="31670"/>
                </a:lnTo>
                <a:lnTo>
                  <a:pt x="66088" y="8495"/>
                </a:lnTo>
                <a:lnTo>
                  <a:pt x="108204" y="0"/>
                </a:lnTo>
                <a:lnTo>
                  <a:pt x="4140707" y="0"/>
                </a:lnTo>
                <a:lnTo>
                  <a:pt x="4182850" y="8495"/>
                </a:lnTo>
                <a:lnTo>
                  <a:pt x="4217241" y="31670"/>
                </a:lnTo>
                <a:lnTo>
                  <a:pt x="4240416" y="66061"/>
                </a:lnTo>
                <a:lnTo>
                  <a:pt x="4248912" y="108204"/>
                </a:lnTo>
                <a:lnTo>
                  <a:pt x="4248912" y="541019"/>
                </a:lnTo>
                <a:lnTo>
                  <a:pt x="4240416" y="583162"/>
                </a:lnTo>
                <a:lnTo>
                  <a:pt x="4217241" y="617553"/>
                </a:lnTo>
                <a:lnTo>
                  <a:pt x="4182850" y="640728"/>
                </a:lnTo>
                <a:lnTo>
                  <a:pt x="4140707" y="649224"/>
                </a:lnTo>
                <a:lnTo>
                  <a:pt x="108204" y="649224"/>
                </a:lnTo>
                <a:lnTo>
                  <a:pt x="66088" y="640728"/>
                </a:lnTo>
                <a:lnTo>
                  <a:pt x="31694" y="617553"/>
                </a:lnTo>
                <a:lnTo>
                  <a:pt x="8504" y="583162"/>
                </a:lnTo>
                <a:lnTo>
                  <a:pt x="0" y="541019"/>
                </a:lnTo>
                <a:lnTo>
                  <a:pt x="0" y="108204"/>
                </a:lnTo>
                <a:close/>
              </a:path>
            </a:pathLst>
          </a:custGeom>
          <a:noFill/>
          <a:ln w="24384">
            <a:solidFill>
              <a:srgbClr val="4AACC5"/>
            </a:solidFill>
            <a:round/>
            <a:headEnd/>
            <a:tailEnd/>
          </a:ln>
        </p:spPr>
        <p:txBody>
          <a:bodyPr lIns="0" tIns="0" rIns="0" bIns="0"/>
          <a:lstStyle/>
          <a:p>
            <a:endParaRPr lang="ru-RU"/>
          </a:p>
        </p:txBody>
      </p:sp>
      <p:sp>
        <p:nvSpPr>
          <p:cNvPr id="5129" name="object 13"/>
          <p:cNvSpPr txBox="1">
            <a:spLocks noChangeArrowheads="1"/>
          </p:cNvSpPr>
          <p:nvPr/>
        </p:nvSpPr>
        <p:spPr bwMode="auto">
          <a:xfrm>
            <a:off x="449263" y="3749675"/>
            <a:ext cx="5113337" cy="289823"/>
          </a:xfrm>
          <a:prstGeom prst="rect">
            <a:avLst/>
          </a:prstGeom>
          <a:noFill/>
          <a:ln w="9525">
            <a:noFill/>
            <a:miter lim="800000"/>
            <a:headEnd/>
            <a:tailEnd/>
          </a:ln>
        </p:spPr>
        <p:txBody>
          <a:bodyPr wrap="square" lIns="0" tIns="12700" rIns="0" bIns="0">
            <a:spAutoFit/>
          </a:bodyPr>
          <a:lstStyle/>
          <a:p>
            <a:pPr marL="23813">
              <a:spcBef>
                <a:spcPts val="100"/>
              </a:spcBef>
            </a:pPr>
            <a:r>
              <a:rPr lang="ru-RU" altLang="ru-RU" dirty="0" smtClean="0">
                <a:solidFill>
                  <a:srgbClr val="17375E"/>
                </a:solidFill>
                <a:latin typeface="Cambria" pitchFamily="18" charset="0"/>
              </a:rPr>
              <a:t>Продолжительность - </a:t>
            </a:r>
            <a:r>
              <a:rPr lang="ru-RU" altLang="ru-RU" dirty="0">
                <a:latin typeface="Cambria" pitchFamily="18" charset="0"/>
              </a:rPr>
              <a:t> </a:t>
            </a:r>
            <a:r>
              <a:rPr lang="ru-RU" altLang="ru-RU" dirty="0" smtClean="0">
                <a:solidFill>
                  <a:srgbClr val="17375E"/>
                </a:solidFill>
                <a:latin typeface="Cambria" pitchFamily="18" charset="0"/>
              </a:rPr>
              <a:t>3 ч. 55 мин</a:t>
            </a:r>
            <a:endParaRPr lang="ru-RU" altLang="ru-RU" dirty="0">
              <a:latin typeface="Cambria" pitchFamily="18" charset="0"/>
            </a:endParaRPr>
          </a:p>
        </p:txBody>
      </p:sp>
      <p:grpSp>
        <p:nvGrpSpPr>
          <p:cNvPr id="5135" name="object 29"/>
          <p:cNvGrpSpPr>
            <a:grpSpLocks/>
          </p:cNvGrpSpPr>
          <p:nvPr/>
        </p:nvGrpSpPr>
        <p:grpSpPr bwMode="auto">
          <a:xfrm>
            <a:off x="3551238" y="1350963"/>
            <a:ext cx="4992687" cy="2017712"/>
            <a:chOff x="3550920" y="1350263"/>
            <a:chExt cx="4993005" cy="2018030"/>
          </a:xfrm>
        </p:grpSpPr>
        <p:sp>
          <p:nvSpPr>
            <p:cNvPr id="5138" name="object 30"/>
            <p:cNvSpPr>
              <a:spLocks/>
            </p:cNvSpPr>
            <p:nvPr/>
          </p:nvSpPr>
          <p:spPr bwMode="auto">
            <a:xfrm>
              <a:off x="3563112" y="1362455"/>
              <a:ext cx="4968240" cy="1993900"/>
            </a:xfrm>
            <a:custGeom>
              <a:avLst/>
              <a:gdLst>
                <a:gd name="T0" fmla="*/ 4898390 w 4968240"/>
                <a:gd name="T1" fmla="*/ 0 h 1993900"/>
                <a:gd name="T2" fmla="*/ 69850 w 4968240"/>
                <a:gd name="T3" fmla="*/ 0 h 1993900"/>
                <a:gd name="T4" fmla="*/ 42648 w 4968240"/>
                <a:gd name="T5" fmla="*/ 5484 h 1993900"/>
                <a:gd name="T6" fmla="*/ 20447 w 4968240"/>
                <a:gd name="T7" fmla="*/ 20447 h 1993900"/>
                <a:gd name="T8" fmla="*/ 5484 w 4968240"/>
                <a:gd name="T9" fmla="*/ 42648 h 1993900"/>
                <a:gd name="T10" fmla="*/ 0 w 4968240"/>
                <a:gd name="T11" fmla="*/ 69850 h 1993900"/>
                <a:gd name="T12" fmla="*/ 0 w 4968240"/>
                <a:gd name="T13" fmla="*/ 1923542 h 1993900"/>
                <a:gd name="T14" fmla="*/ 5484 w 4968240"/>
                <a:gd name="T15" fmla="*/ 1950743 h 1993900"/>
                <a:gd name="T16" fmla="*/ 20446 w 4968240"/>
                <a:gd name="T17" fmla="*/ 1972945 h 1993900"/>
                <a:gd name="T18" fmla="*/ 42648 w 4968240"/>
                <a:gd name="T19" fmla="*/ 1987907 h 1993900"/>
                <a:gd name="T20" fmla="*/ 69850 w 4968240"/>
                <a:gd name="T21" fmla="*/ 1993392 h 1993900"/>
                <a:gd name="T22" fmla="*/ 4898390 w 4968240"/>
                <a:gd name="T23" fmla="*/ 1993392 h 1993900"/>
                <a:gd name="T24" fmla="*/ 4925591 w 4968240"/>
                <a:gd name="T25" fmla="*/ 1987907 h 1993900"/>
                <a:gd name="T26" fmla="*/ 4947793 w 4968240"/>
                <a:gd name="T27" fmla="*/ 1972945 h 1993900"/>
                <a:gd name="T28" fmla="*/ 4962755 w 4968240"/>
                <a:gd name="T29" fmla="*/ 1950743 h 1993900"/>
                <a:gd name="T30" fmla="*/ 4968240 w 4968240"/>
                <a:gd name="T31" fmla="*/ 1923542 h 1993900"/>
                <a:gd name="T32" fmla="*/ 4968240 w 4968240"/>
                <a:gd name="T33" fmla="*/ 69850 h 1993900"/>
                <a:gd name="T34" fmla="*/ 4962755 w 4968240"/>
                <a:gd name="T35" fmla="*/ 42648 h 1993900"/>
                <a:gd name="T36" fmla="*/ 4947793 w 4968240"/>
                <a:gd name="T37" fmla="*/ 20447 h 1993900"/>
                <a:gd name="T38" fmla="*/ 4925591 w 4968240"/>
                <a:gd name="T39" fmla="*/ 5484 h 1993900"/>
                <a:gd name="T40" fmla="*/ 4898390 w 4968240"/>
                <a:gd name="T41" fmla="*/ 0 h 19939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968240" h="1993900">
                  <a:moveTo>
                    <a:pt x="4898390" y="0"/>
                  </a:moveTo>
                  <a:lnTo>
                    <a:pt x="69850" y="0"/>
                  </a:lnTo>
                  <a:lnTo>
                    <a:pt x="42648" y="5484"/>
                  </a:lnTo>
                  <a:lnTo>
                    <a:pt x="20447" y="20447"/>
                  </a:lnTo>
                  <a:lnTo>
                    <a:pt x="5484" y="42648"/>
                  </a:lnTo>
                  <a:lnTo>
                    <a:pt x="0" y="69850"/>
                  </a:lnTo>
                  <a:lnTo>
                    <a:pt x="0" y="1923542"/>
                  </a:lnTo>
                  <a:lnTo>
                    <a:pt x="5484" y="1950743"/>
                  </a:lnTo>
                  <a:lnTo>
                    <a:pt x="20446" y="1972945"/>
                  </a:lnTo>
                  <a:lnTo>
                    <a:pt x="42648" y="1987907"/>
                  </a:lnTo>
                  <a:lnTo>
                    <a:pt x="69850" y="1993392"/>
                  </a:lnTo>
                  <a:lnTo>
                    <a:pt x="4898390" y="1993392"/>
                  </a:lnTo>
                  <a:lnTo>
                    <a:pt x="4925591" y="1987907"/>
                  </a:lnTo>
                  <a:lnTo>
                    <a:pt x="4947793" y="1972945"/>
                  </a:lnTo>
                  <a:lnTo>
                    <a:pt x="4962755" y="1950743"/>
                  </a:lnTo>
                  <a:lnTo>
                    <a:pt x="4968240" y="1923542"/>
                  </a:lnTo>
                  <a:lnTo>
                    <a:pt x="4968240" y="69850"/>
                  </a:lnTo>
                  <a:lnTo>
                    <a:pt x="4962755" y="42648"/>
                  </a:lnTo>
                  <a:lnTo>
                    <a:pt x="4947793" y="20447"/>
                  </a:lnTo>
                  <a:lnTo>
                    <a:pt x="4925591" y="5484"/>
                  </a:lnTo>
                  <a:lnTo>
                    <a:pt x="4898390" y="0"/>
                  </a:lnTo>
                  <a:close/>
                </a:path>
              </a:pathLst>
            </a:custGeom>
            <a:solidFill>
              <a:srgbClr val="B8CDE4"/>
            </a:solidFill>
            <a:ln w="9525">
              <a:noFill/>
              <a:round/>
              <a:headEnd/>
              <a:tailEnd/>
            </a:ln>
          </p:spPr>
          <p:txBody>
            <a:bodyPr lIns="0" tIns="0" rIns="0" bIns="0"/>
            <a:lstStyle/>
            <a:p>
              <a:endParaRPr lang="ru-RU"/>
            </a:p>
          </p:txBody>
        </p:sp>
        <p:sp>
          <p:nvSpPr>
            <p:cNvPr id="5139" name="object 31"/>
            <p:cNvSpPr>
              <a:spLocks/>
            </p:cNvSpPr>
            <p:nvPr/>
          </p:nvSpPr>
          <p:spPr bwMode="auto">
            <a:xfrm>
              <a:off x="3563112" y="1362455"/>
              <a:ext cx="4968240" cy="1993900"/>
            </a:xfrm>
            <a:custGeom>
              <a:avLst/>
              <a:gdLst>
                <a:gd name="T0" fmla="*/ 0 w 4968240"/>
                <a:gd name="T1" fmla="*/ 69850 h 1993900"/>
                <a:gd name="T2" fmla="*/ 5484 w 4968240"/>
                <a:gd name="T3" fmla="*/ 42648 h 1993900"/>
                <a:gd name="T4" fmla="*/ 20447 w 4968240"/>
                <a:gd name="T5" fmla="*/ 20447 h 1993900"/>
                <a:gd name="T6" fmla="*/ 42648 w 4968240"/>
                <a:gd name="T7" fmla="*/ 5484 h 1993900"/>
                <a:gd name="T8" fmla="*/ 69850 w 4968240"/>
                <a:gd name="T9" fmla="*/ 0 h 1993900"/>
                <a:gd name="T10" fmla="*/ 4898390 w 4968240"/>
                <a:gd name="T11" fmla="*/ 0 h 1993900"/>
                <a:gd name="T12" fmla="*/ 4925591 w 4968240"/>
                <a:gd name="T13" fmla="*/ 5484 h 1993900"/>
                <a:gd name="T14" fmla="*/ 4947793 w 4968240"/>
                <a:gd name="T15" fmla="*/ 20447 h 1993900"/>
                <a:gd name="T16" fmla="*/ 4962755 w 4968240"/>
                <a:gd name="T17" fmla="*/ 42648 h 1993900"/>
                <a:gd name="T18" fmla="*/ 4968240 w 4968240"/>
                <a:gd name="T19" fmla="*/ 69850 h 1993900"/>
                <a:gd name="T20" fmla="*/ 4968240 w 4968240"/>
                <a:gd name="T21" fmla="*/ 1923542 h 1993900"/>
                <a:gd name="T22" fmla="*/ 4962755 w 4968240"/>
                <a:gd name="T23" fmla="*/ 1950743 h 1993900"/>
                <a:gd name="T24" fmla="*/ 4947793 w 4968240"/>
                <a:gd name="T25" fmla="*/ 1972945 h 1993900"/>
                <a:gd name="T26" fmla="*/ 4925591 w 4968240"/>
                <a:gd name="T27" fmla="*/ 1987907 h 1993900"/>
                <a:gd name="T28" fmla="*/ 4898390 w 4968240"/>
                <a:gd name="T29" fmla="*/ 1993392 h 1993900"/>
                <a:gd name="T30" fmla="*/ 69850 w 4968240"/>
                <a:gd name="T31" fmla="*/ 1993392 h 1993900"/>
                <a:gd name="T32" fmla="*/ 42648 w 4968240"/>
                <a:gd name="T33" fmla="*/ 1987907 h 1993900"/>
                <a:gd name="T34" fmla="*/ 20446 w 4968240"/>
                <a:gd name="T35" fmla="*/ 1972945 h 1993900"/>
                <a:gd name="T36" fmla="*/ 5484 w 4968240"/>
                <a:gd name="T37" fmla="*/ 1950743 h 1993900"/>
                <a:gd name="T38" fmla="*/ 0 w 4968240"/>
                <a:gd name="T39" fmla="*/ 1923542 h 1993900"/>
                <a:gd name="T40" fmla="*/ 0 w 4968240"/>
                <a:gd name="T41" fmla="*/ 69850 h 19939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968240" h="1993900">
                  <a:moveTo>
                    <a:pt x="0" y="69850"/>
                  </a:moveTo>
                  <a:lnTo>
                    <a:pt x="5484" y="42648"/>
                  </a:lnTo>
                  <a:lnTo>
                    <a:pt x="20447" y="20447"/>
                  </a:lnTo>
                  <a:lnTo>
                    <a:pt x="42648" y="5484"/>
                  </a:lnTo>
                  <a:lnTo>
                    <a:pt x="69850" y="0"/>
                  </a:lnTo>
                  <a:lnTo>
                    <a:pt x="4898390" y="0"/>
                  </a:lnTo>
                  <a:lnTo>
                    <a:pt x="4925591" y="5484"/>
                  </a:lnTo>
                  <a:lnTo>
                    <a:pt x="4947793" y="20447"/>
                  </a:lnTo>
                  <a:lnTo>
                    <a:pt x="4962755" y="42648"/>
                  </a:lnTo>
                  <a:lnTo>
                    <a:pt x="4968240" y="69850"/>
                  </a:lnTo>
                  <a:lnTo>
                    <a:pt x="4968240" y="1923542"/>
                  </a:lnTo>
                  <a:lnTo>
                    <a:pt x="4962755" y="1950743"/>
                  </a:lnTo>
                  <a:lnTo>
                    <a:pt x="4947793" y="1972945"/>
                  </a:lnTo>
                  <a:lnTo>
                    <a:pt x="4925591" y="1987907"/>
                  </a:lnTo>
                  <a:lnTo>
                    <a:pt x="4898390" y="1993392"/>
                  </a:lnTo>
                  <a:lnTo>
                    <a:pt x="69850" y="1993392"/>
                  </a:lnTo>
                  <a:lnTo>
                    <a:pt x="42648" y="1987907"/>
                  </a:lnTo>
                  <a:lnTo>
                    <a:pt x="20446" y="1972945"/>
                  </a:lnTo>
                  <a:lnTo>
                    <a:pt x="5484" y="1950743"/>
                  </a:lnTo>
                  <a:lnTo>
                    <a:pt x="0" y="1923542"/>
                  </a:lnTo>
                  <a:lnTo>
                    <a:pt x="0" y="69850"/>
                  </a:lnTo>
                  <a:close/>
                </a:path>
              </a:pathLst>
            </a:custGeom>
            <a:noFill/>
            <a:ln w="24384">
              <a:solidFill>
                <a:srgbClr val="B8CDE4"/>
              </a:solidFill>
              <a:round/>
              <a:headEnd/>
              <a:tailEnd/>
            </a:ln>
          </p:spPr>
          <p:txBody>
            <a:bodyPr lIns="0" tIns="0" rIns="0" bIns="0"/>
            <a:lstStyle/>
            <a:p>
              <a:endParaRPr lang="ru-RU"/>
            </a:p>
          </p:txBody>
        </p:sp>
        <p:pic>
          <p:nvPicPr>
            <p:cNvPr id="5140" name="object 32"/>
            <p:cNvPicPr>
              <a:picLocks noChangeAspect="1" noChangeArrowheads="1"/>
            </p:cNvPicPr>
            <p:nvPr/>
          </p:nvPicPr>
          <p:blipFill>
            <a:blip r:embed="rId4"/>
            <a:srcRect/>
            <a:stretch>
              <a:fillRect/>
            </a:stretch>
          </p:blipFill>
          <p:spPr bwMode="auto">
            <a:xfrm>
              <a:off x="3852672" y="1575815"/>
              <a:ext cx="1527048" cy="1530096"/>
            </a:xfrm>
            <a:prstGeom prst="rect">
              <a:avLst/>
            </a:prstGeom>
            <a:noFill/>
            <a:ln w="9525">
              <a:noFill/>
              <a:miter lim="800000"/>
              <a:headEnd/>
              <a:tailEnd/>
            </a:ln>
          </p:spPr>
        </p:pic>
      </p:grpSp>
      <p:sp>
        <p:nvSpPr>
          <p:cNvPr id="5136" name="object 33"/>
          <p:cNvSpPr txBox="1">
            <a:spLocks noChangeArrowheads="1"/>
          </p:cNvSpPr>
          <p:nvPr/>
        </p:nvSpPr>
        <p:spPr bwMode="auto">
          <a:xfrm>
            <a:off x="5743575" y="1512888"/>
            <a:ext cx="2413000" cy="758825"/>
          </a:xfrm>
          <a:prstGeom prst="rect">
            <a:avLst/>
          </a:prstGeom>
          <a:noFill/>
          <a:ln w="9525">
            <a:noFill/>
            <a:miter lim="800000"/>
            <a:headEnd/>
            <a:tailEnd/>
          </a:ln>
        </p:spPr>
        <p:txBody>
          <a:bodyPr lIns="0" tIns="13335" rIns="0" bIns="0">
            <a:spAutoFit/>
          </a:bodyPr>
          <a:lstStyle/>
          <a:p>
            <a:pPr marL="1588" algn="ctr">
              <a:spcBef>
                <a:spcPts val="100"/>
              </a:spcBef>
            </a:pPr>
            <a:r>
              <a:rPr lang="ru-RU" altLang="ru-RU" sz="1600" b="1">
                <a:solidFill>
                  <a:srgbClr val="C00000"/>
                </a:solidFill>
                <a:latin typeface="Cambria" pitchFamily="18" charset="0"/>
              </a:rPr>
              <a:t>НАЧАЛО</a:t>
            </a:r>
            <a:endParaRPr lang="ru-RU" altLang="ru-RU" sz="1600">
              <a:latin typeface="Cambria" pitchFamily="18" charset="0"/>
            </a:endParaRPr>
          </a:p>
          <a:p>
            <a:pPr marL="1588" algn="ctr"/>
            <a:r>
              <a:rPr lang="ru-RU" altLang="ru-RU" sz="1600" b="1">
                <a:solidFill>
                  <a:srgbClr val="C00000"/>
                </a:solidFill>
                <a:latin typeface="Cambria" pitchFamily="18" charset="0"/>
              </a:rPr>
              <a:t>в 9:00 часов</a:t>
            </a:r>
            <a:endParaRPr lang="ru-RU" altLang="ru-RU" sz="1600">
              <a:latin typeface="Cambria" pitchFamily="18" charset="0"/>
            </a:endParaRPr>
          </a:p>
          <a:p>
            <a:pPr marL="1588" algn="ctr"/>
            <a:r>
              <a:rPr lang="ru-RU" altLang="ru-RU" sz="1600" b="1">
                <a:solidFill>
                  <a:srgbClr val="C00000"/>
                </a:solidFill>
                <a:latin typeface="Cambria" pitchFamily="18" charset="0"/>
              </a:rPr>
              <a:t>в аудитории подготовки</a:t>
            </a:r>
            <a:endParaRPr lang="ru-RU" altLang="ru-RU" sz="1600">
              <a:latin typeface="Cambria" pitchFamily="18" charset="0"/>
            </a:endParaRPr>
          </a:p>
        </p:txBody>
      </p:sp>
      <p:sp>
        <p:nvSpPr>
          <p:cNvPr id="5137" name="object 34"/>
          <p:cNvSpPr txBox="1">
            <a:spLocks noChangeArrowheads="1"/>
          </p:cNvSpPr>
          <p:nvPr/>
        </p:nvSpPr>
        <p:spPr bwMode="auto">
          <a:xfrm>
            <a:off x="5673725" y="2451100"/>
            <a:ext cx="2482850" cy="843821"/>
          </a:xfrm>
          <a:prstGeom prst="rect">
            <a:avLst/>
          </a:prstGeom>
          <a:noFill/>
          <a:ln w="9525">
            <a:noFill/>
            <a:miter lim="800000"/>
            <a:headEnd/>
            <a:tailEnd/>
          </a:ln>
        </p:spPr>
        <p:txBody>
          <a:bodyPr lIns="0" tIns="12700" rIns="0" bIns="0">
            <a:spAutoFit/>
          </a:bodyPr>
          <a:lstStyle/>
          <a:p>
            <a:pPr marL="552450">
              <a:spcBef>
                <a:spcPts val="100"/>
              </a:spcBef>
            </a:pPr>
            <a:r>
              <a:rPr lang="ru-RU" altLang="ru-RU" dirty="0">
                <a:latin typeface="Cambria" pitchFamily="18" charset="0"/>
              </a:rPr>
              <a:t>Участники –</a:t>
            </a:r>
          </a:p>
          <a:p>
            <a:pPr marL="552450"/>
            <a:r>
              <a:rPr lang="ru-RU" altLang="ru-RU" dirty="0">
                <a:latin typeface="Cambria" pitchFamily="18" charset="0"/>
              </a:rPr>
              <a:t>обучающиеся </a:t>
            </a:r>
            <a:r>
              <a:rPr lang="ru-RU" altLang="ru-RU" dirty="0" smtClean="0">
                <a:latin typeface="Cambria" pitchFamily="18" charset="0"/>
              </a:rPr>
              <a:t>11 </a:t>
            </a:r>
            <a:r>
              <a:rPr lang="ru-RU" altLang="ru-RU" dirty="0">
                <a:latin typeface="Cambria" pitchFamily="18" charset="0"/>
              </a:rPr>
              <a:t>классов</a:t>
            </a:r>
          </a:p>
        </p:txBody>
      </p:sp>
      <p:grpSp>
        <p:nvGrpSpPr>
          <p:cNvPr id="24" name="object 6"/>
          <p:cNvGrpSpPr>
            <a:grpSpLocks/>
          </p:cNvGrpSpPr>
          <p:nvPr/>
        </p:nvGrpSpPr>
        <p:grpSpPr bwMode="auto">
          <a:xfrm>
            <a:off x="4848807" y="4365625"/>
            <a:ext cx="3657600" cy="1666875"/>
            <a:chOff x="792480" y="1917192"/>
            <a:chExt cx="1765300" cy="1438910"/>
          </a:xfrm>
        </p:grpSpPr>
        <p:pic>
          <p:nvPicPr>
            <p:cNvPr id="25" name="object 7"/>
            <p:cNvPicPr>
              <a:picLocks noChangeAspect="1" noChangeArrowheads="1"/>
            </p:cNvPicPr>
            <p:nvPr/>
          </p:nvPicPr>
          <p:blipFill>
            <a:blip r:embed="rId3"/>
            <a:srcRect/>
            <a:stretch>
              <a:fillRect/>
            </a:stretch>
          </p:blipFill>
          <p:spPr bwMode="auto">
            <a:xfrm>
              <a:off x="792480" y="1917192"/>
              <a:ext cx="1764792" cy="1438655"/>
            </a:xfrm>
            <a:prstGeom prst="rect">
              <a:avLst/>
            </a:prstGeom>
            <a:noFill/>
            <a:ln w="9525">
              <a:noFill/>
              <a:miter lim="800000"/>
              <a:headEnd/>
              <a:tailEnd/>
            </a:ln>
          </p:spPr>
        </p:pic>
        <p:sp>
          <p:nvSpPr>
            <p:cNvPr id="26" name="object 8"/>
            <p:cNvSpPr>
              <a:spLocks/>
            </p:cNvSpPr>
            <p:nvPr/>
          </p:nvSpPr>
          <p:spPr bwMode="auto">
            <a:xfrm>
              <a:off x="862584" y="2350008"/>
              <a:ext cx="1584960" cy="935990"/>
            </a:xfrm>
            <a:custGeom>
              <a:avLst/>
              <a:gdLst>
                <a:gd name="T0" fmla="*/ 1429004 w 1584960"/>
                <a:gd name="T1" fmla="*/ 0 h 935989"/>
                <a:gd name="T2" fmla="*/ 155956 w 1584960"/>
                <a:gd name="T3" fmla="*/ 0 h 935989"/>
                <a:gd name="T4" fmla="*/ 106662 w 1584960"/>
                <a:gd name="T5" fmla="*/ 7953 h 935989"/>
                <a:gd name="T6" fmla="*/ 63850 w 1584960"/>
                <a:gd name="T7" fmla="*/ 30097 h 935989"/>
                <a:gd name="T8" fmla="*/ 30090 w 1584960"/>
                <a:gd name="T9" fmla="*/ 63861 h 935989"/>
                <a:gd name="T10" fmla="*/ 7950 w 1584960"/>
                <a:gd name="T11" fmla="*/ 106671 h 935989"/>
                <a:gd name="T12" fmla="*/ 0 w 1584960"/>
                <a:gd name="T13" fmla="*/ 155955 h 935989"/>
                <a:gd name="T14" fmla="*/ 0 w 1584960"/>
                <a:gd name="T15" fmla="*/ 779780 h 935989"/>
                <a:gd name="T16" fmla="*/ 7950 w 1584960"/>
                <a:gd name="T17" fmla="*/ 829065 h 935989"/>
                <a:gd name="T18" fmla="*/ 30090 w 1584960"/>
                <a:gd name="T19" fmla="*/ 871875 h 935989"/>
                <a:gd name="T20" fmla="*/ 63850 w 1584960"/>
                <a:gd name="T21" fmla="*/ 905639 h 935989"/>
                <a:gd name="T22" fmla="*/ 106662 w 1584960"/>
                <a:gd name="T23" fmla="*/ 927783 h 935989"/>
                <a:gd name="T24" fmla="*/ 155956 w 1584960"/>
                <a:gd name="T25" fmla="*/ 935737 h 935989"/>
                <a:gd name="T26" fmla="*/ 1429004 w 1584960"/>
                <a:gd name="T27" fmla="*/ 935737 h 935989"/>
                <a:gd name="T28" fmla="*/ 1478288 w 1584960"/>
                <a:gd name="T29" fmla="*/ 927783 h 935989"/>
                <a:gd name="T30" fmla="*/ 1521098 w 1584960"/>
                <a:gd name="T31" fmla="*/ 905639 h 935989"/>
                <a:gd name="T32" fmla="*/ 1554862 w 1584960"/>
                <a:gd name="T33" fmla="*/ 871875 h 935989"/>
                <a:gd name="T34" fmla="*/ 1577006 w 1584960"/>
                <a:gd name="T35" fmla="*/ 829065 h 935989"/>
                <a:gd name="T36" fmla="*/ 1584960 w 1584960"/>
                <a:gd name="T37" fmla="*/ 779780 h 935989"/>
                <a:gd name="T38" fmla="*/ 1584960 w 1584960"/>
                <a:gd name="T39" fmla="*/ 155955 h 935989"/>
                <a:gd name="T40" fmla="*/ 1577006 w 1584960"/>
                <a:gd name="T41" fmla="*/ 106671 h 935989"/>
                <a:gd name="T42" fmla="*/ 1554862 w 1584960"/>
                <a:gd name="T43" fmla="*/ 63861 h 935989"/>
                <a:gd name="T44" fmla="*/ 1521098 w 1584960"/>
                <a:gd name="T45" fmla="*/ 30097 h 935989"/>
                <a:gd name="T46" fmla="*/ 1478288 w 1584960"/>
                <a:gd name="T47" fmla="*/ 7953 h 935989"/>
                <a:gd name="T48" fmla="*/ 1429004 w 1584960"/>
                <a:gd name="T49" fmla="*/ 0 h 9359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84960" h="935989">
                  <a:moveTo>
                    <a:pt x="1429004" y="0"/>
                  </a:moveTo>
                  <a:lnTo>
                    <a:pt x="155956" y="0"/>
                  </a:lnTo>
                  <a:lnTo>
                    <a:pt x="106662" y="7953"/>
                  </a:lnTo>
                  <a:lnTo>
                    <a:pt x="63850" y="30097"/>
                  </a:lnTo>
                  <a:lnTo>
                    <a:pt x="30090" y="63861"/>
                  </a:lnTo>
                  <a:lnTo>
                    <a:pt x="7950" y="106671"/>
                  </a:lnTo>
                  <a:lnTo>
                    <a:pt x="0" y="155955"/>
                  </a:lnTo>
                  <a:lnTo>
                    <a:pt x="0" y="779779"/>
                  </a:lnTo>
                  <a:lnTo>
                    <a:pt x="7950" y="829064"/>
                  </a:lnTo>
                  <a:lnTo>
                    <a:pt x="30090" y="871874"/>
                  </a:lnTo>
                  <a:lnTo>
                    <a:pt x="63850" y="905638"/>
                  </a:lnTo>
                  <a:lnTo>
                    <a:pt x="106662" y="927782"/>
                  </a:lnTo>
                  <a:lnTo>
                    <a:pt x="155956" y="935736"/>
                  </a:lnTo>
                  <a:lnTo>
                    <a:pt x="1429004" y="935736"/>
                  </a:lnTo>
                  <a:lnTo>
                    <a:pt x="1478288" y="927782"/>
                  </a:lnTo>
                  <a:lnTo>
                    <a:pt x="1521098" y="905638"/>
                  </a:lnTo>
                  <a:lnTo>
                    <a:pt x="1554862" y="871874"/>
                  </a:lnTo>
                  <a:lnTo>
                    <a:pt x="1577006" y="829064"/>
                  </a:lnTo>
                  <a:lnTo>
                    <a:pt x="1584960" y="779779"/>
                  </a:lnTo>
                  <a:lnTo>
                    <a:pt x="1584960" y="155955"/>
                  </a:lnTo>
                  <a:lnTo>
                    <a:pt x="1577006" y="106671"/>
                  </a:lnTo>
                  <a:lnTo>
                    <a:pt x="1554862" y="63861"/>
                  </a:lnTo>
                  <a:lnTo>
                    <a:pt x="1521098" y="30097"/>
                  </a:lnTo>
                  <a:lnTo>
                    <a:pt x="1478288" y="7953"/>
                  </a:lnTo>
                  <a:lnTo>
                    <a:pt x="1429004" y="0"/>
                  </a:lnTo>
                  <a:close/>
                </a:path>
              </a:pathLst>
            </a:custGeom>
            <a:solidFill>
              <a:srgbClr val="FFFFFF"/>
            </a:solidFill>
            <a:ln w="9525">
              <a:noFill/>
              <a:round/>
              <a:headEnd/>
              <a:tailEnd/>
            </a:ln>
          </p:spPr>
          <p:txBody>
            <a:bodyPr lIns="0" tIns="0" rIns="0" bIns="0"/>
            <a:lstStyle/>
            <a:p>
              <a:pPr algn="ctr"/>
              <a:r>
                <a:rPr lang="ru-RU" dirty="0" smtClean="0"/>
                <a:t>Дополнительные периоды</a:t>
              </a:r>
            </a:p>
            <a:p>
              <a:pPr algn="ctr"/>
              <a:r>
                <a:rPr lang="ru-RU" dirty="0" smtClean="0"/>
                <a:t> 07.02.2024</a:t>
              </a:r>
            </a:p>
            <a:p>
              <a:pPr algn="ctr"/>
              <a:r>
                <a:rPr lang="ru-RU" dirty="0" smtClean="0"/>
                <a:t>10.04.2024</a:t>
              </a:r>
              <a:endParaRPr lang="ru-RU" dirty="0"/>
            </a:p>
          </p:txBody>
        </p:sp>
        <p:sp>
          <p:nvSpPr>
            <p:cNvPr id="27" name="object 9"/>
            <p:cNvSpPr>
              <a:spLocks/>
            </p:cNvSpPr>
            <p:nvPr/>
          </p:nvSpPr>
          <p:spPr bwMode="auto">
            <a:xfrm>
              <a:off x="862584" y="2350008"/>
              <a:ext cx="1584960" cy="935990"/>
            </a:xfrm>
            <a:custGeom>
              <a:avLst/>
              <a:gdLst>
                <a:gd name="T0" fmla="*/ 0 w 1584960"/>
                <a:gd name="T1" fmla="*/ 155955 h 935989"/>
                <a:gd name="T2" fmla="*/ 7950 w 1584960"/>
                <a:gd name="T3" fmla="*/ 106671 h 935989"/>
                <a:gd name="T4" fmla="*/ 30090 w 1584960"/>
                <a:gd name="T5" fmla="*/ 63861 h 935989"/>
                <a:gd name="T6" fmla="*/ 63850 w 1584960"/>
                <a:gd name="T7" fmla="*/ 30097 h 935989"/>
                <a:gd name="T8" fmla="*/ 106662 w 1584960"/>
                <a:gd name="T9" fmla="*/ 7953 h 935989"/>
                <a:gd name="T10" fmla="*/ 155956 w 1584960"/>
                <a:gd name="T11" fmla="*/ 0 h 935989"/>
                <a:gd name="T12" fmla="*/ 1429004 w 1584960"/>
                <a:gd name="T13" fmla="*/ 0 h 935989"/>
                <a:gd name="T14" fmla="*/ 1478288 w 1584960"/>
                <a:gd name="T15" fmla="*/ 7953 h 935989"/>
                <a:gd name="T16" fmla="*/ 1521098 w 1584960"/>
                <a:gd name="T17" fmla="*/ 30097 h 935989"/>
                <a:gd name="T18" fmla="*/ 1554862 w 1584960"/>
                <a:gd name="T19" fmla="*/ 63861 h 935989"/>
                <a:gd name="T20" fmla="*/ 1577006 w 1584960"/>
                <a:gd name="T21" fmla="*/ 106671 h 935989"/>
                <a:gd name="T22" fmla="*/ 1584960 w 1584960"/>
                <a:gd name="T23" fmla="*/ 155955 h 935989"/>
                <a:gd name="T24" fmla="*/ 1584960 w 1584960"/>
                <a:gd name="T25" fmla="*/ 779780 h 935989"/>
                <a:gd name="T26" fmla="*/ 1577006 w 1584960"/>
                <a:gd name="T27" fmla="*/ 829065 h 935989"/>
                <a:gd name="T28" fmla="*/ 1554862 w 1584960"/>
                <a:gd name="T29" fmla="*/ 871875 h 935989"/>
                <a:gd name="T30" fmla="*/ 1521098 w 1584960"/>
                <a:gd name="T31" fmla="*/ 905639 h 935989"/>
                <a:gd name="T32" fmla="*/ 1478288 w 1584960"/>
                <a:gd name="T33" fmla="*/ 927783 h 935989"/>
                <a:gd name="T34" fmla="*/ 1429004 w 1584960"/>
                <a:gd name="T35" fmla="*/ 935737 h 935989"/>
                <a:gd name="T36" fmla="*/ 155956 w 1584960"/>
                <a:gd name="T37" fmla="*/ 935737 h 935989"/>
                <a:gd name="T38" fmla="*/ 106662 w 1584960"/>
                <a:gd name="T39" fmla="*/ 927783 h 935989"/>
                <a:gd name="T40" fmla="*/ 63850 w 1584960"/>
                <a:gd name="T41" fmla="*/ 905639 h 935989"/>
                <a:gd name="T42" fmla="*/ 30090 w 1584960"/>
                <a:gd name="T43" fmla="*/ 871875 h 935989"/>
                <a:gd name="T44" fmla="*/ 7950 w 1584960"/>
                <a:gd name="T45" fmla="*/ 829065 h 935989"/>
                <a:gd name="T46" fmla="*/ 0 w 1584960"/>
                <a:gd name="T47" fmla="*/ 779780 h 935989"/>
                <a:gd name="T48" fmla="*/ 0 w 1584960"/>
                <a:gd name="T49" fmla="*/ 155955 h 9359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84960" h="935989">
                  <a:moveTo>
                    <a:pt x="0" y="155955"/>
                  </a:moveTo>
                  <a:lnTo>
                    <a:pt x="7950" y="106671"/>
                  </a:lnTo>
                  <a:lnTo>
                    <a:pt x="30090" y="63861"/>
                  </a:lnTo>
                  <a:lnTo>
                    <a:pt x="63850" y="30097"/>
                  </a:lnTo>
                  <a:lnTo>
                    <a:pt x="106662" y="7953"/>
                  </a:lnTo>
                  <a:lnTo>
                    <a:pt x="155956" y="0"/>
                  </a:lnTo>
                  <a:lnTo>
                    <a:pt x="1429004" y="0"/>
                  </a:lnTo>
                  <a:lnTo>
                    <a:pt x="1478288" y="7953"/>
                  </a:lnTo>
                  <a:lnTo>
                    <a:pt x="1521098" y="30097"/>
                  </a:lnTo>
                  <a:lnTo>
                    <a:pt x="1554862" y="63861"/>
                  </a:lnTo>
                  <a:lnTo>
                    <a:pt x="1577006" y="106671"/>
                  </a:lnTo>
                  <a:lnTo>
                    <a:pt x="1584960" y="155955"/>
                  </a:lnTo>
                  <a:lnTo>
                    <a:pt x="1584960" y="779779"/>
                  </a:lnTo>
                  <a:lnTo>
                    <a:pt x="1577006" y="829064"/>
                  </a:lnTo>
                  <a:lnTo>
                    <a:pt x="1554862" y="871874"/>
                  </a:lnTo>
                  <a:lnTo>
                    <a:pt x="1521098" y="905638"/>
                  </a:lnTo>
                  <a:lnTo>
                    <a:pt x="1478288" y="927782"/>
                  </a:lnTo>
                  <a:lnTo>
                    <a:pt x="1429004" y="935736"/>
                  </a:lnTo>
                  <a:lnTo>
                    <a:pt x="155956" y="935736"/>
                  </a:lnTo>
                  <a:lnTo>
                    <a:pt x="106662" y="927782"/>
                  </a:lnTo>
                  <a:lnTo>
                    <a:pt x="63850" y="905638"/>
                  </a:lnTo>
                  <a:lnTo>
                    <a:pt x="30090" y="871874"/>
                  </a:lnTo>
                  <a:lnTo>
                    <a:pt x="7950" y="829064"/>
                  </a:lnTo>
                  <a:lnTo>
                    <a:pt x="0" y="779779"/>
                  </a:lnTo>
                  <a:lnTo>
                    <a:pt x="0" y="155955"/>
                  </a:lnTo>
                  <a:close/>
                </a:path>
              </a:pathLst>
            </a:custGeom>
            <a:noFill/>
            <a:ln w="24384">
              <a:solidFill>
                <a:srgbClr val="4AACC5"/>
              </a:solidFill>
              <a:round/>
              <a:headEnd/>
              <a:tailEnd/>
            </a:ln>
          </p:spPr>
          <p:txBody>
            <a:bodyPr lIns="0" tIns="0" rIns="0" bIns="0"/>
            <a:lstStyle/>
            <a:p>
              <a:endParaRPr lang="ru-RU"/>
            </a:p>
          </p:txBody>
        </p:sp>
      </p:grpSp>
      <p:sp>
        <p:nvSpPr>
          <p:cNvPr id="28" name="object 15"/>
          <p:cNvSpPr txBox="1">
            <a:spLocks noChangeArrowheads="1"/>
          </p:cNvSpPr>
          <p:nvPr/>
        </p:nvSpPr>
        <p:spPr bwMode="auto">
          <a:xfrm>
            <a:off x="381000" y="5298510"/>
            <a:ext cx="4437063" cy="843821"/>
          </a:xfrm>
          <a:prstGeom prst="rect">
            <a:avLst/>
          </a:prstGeom>
          <a:noFill/>
          <a:ln w="9525">
            <a:noFill/>
            <a:miter lim="800000"/>
            <a:headEnd/>
            <a:tailEnd/>
          </a:ln>
        </p:spPr>
        <p:txBody>
          <a:bodyPr wrap="square" lIns="0" tIns="12700" rIns="0" bIns="0">
            <a:spAutoFit/>
          </a:bodyPr>
          <a:lstStyle/>
          <a:p>
            <a:pPr marL="12700">
              <a:spcBef>
                <a:spcPts val="100"/>
              </a:spcBef>
            </a:pPr>
            <a:r>
              <a:rPr lang="ru-RU" altLang="ru-RU" dirty="0" smtClean="0">
                <a:latin typeface="Cambria" pitchFamily="18" charset="0"/>
              </a:rPr>
              <a:t>Заявление об участии в итоговом сочинении подаются за 2 недели до начала проведения ИС – до </a:t>
            </a:r>
            <a:r>
              <a:rPr lang="ru-RU" altLang="ru-RU" b="1" dirty="0" smtClean="0">
                <a:latin typeface="Cambria" pitchFamily="18" charset="0"/>
              </a:rPr>
              <a:t>22.11.2023</a:t>
            </a:r>
            <a:endParaRPr lang="ru-RU" altLang="ru-RU" b="1"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object 3"/>
          <p:cNvPicPr>
            <a:picLocks noChangeAspect="1" noChangeArrowheads="1"/>
          </p:cNvPicPr>
          <p:nvPr/>
        </p:nvPicPr>
        <p:blipFill>
          <a:blip r:embed="rId2"/>
          <a:srcRect/>
          <a:stretch>
            <a:fillRect/>
          </a:stretch>
        </p:blipFill>
        <p:spPr bwMode="auto">
          <a:xfrm>
            <a:off x="0" y="0"/>
            <a:ext cx="9144000" cy="1222375"/>
          </a:xfrm>
          <a:prstGeom prst="rect">
            <a:avLst/>
          </a:prstGeom>
          <a:noFill/>
          <a:ln w="9525">
            <a:noFill/>
            <a:miter lim="800000"/>
            <a:headEnd/>
            <a:tailEnd/>
          </a:ln>
        </p:spPr>
      </p:pic>
      <p:sp>
        <p:nvSpPr>
          <p:cNvPr id="4" name="object 4"/>
          <p:cNvSpPr txBox="1">
            <a:spLocks noGrp="1"/>
          </p:cNvSpPr>
          <p:nvPr>
            <p:ph type="title"/>
          </p:nvPr>
        </p:nvSpPr>
        <p:spPr>
          <a:xfrm>
            <a:off x="290513" y="60325"/>
            <a:ext cx="8669337" cy="454025"/>
          </a:xfrm>
        </p:spPr>
        <p:txBody>
          <a:bodyPr tIns="13335" rtlCol="0"/>
          <a:lstStyle/>
          <a:p>
            <a:pPr marL="12700" eaLnBrk="1" fontAlgn="auto" hangingPunct="1">
              <a:spcBef>
                <a:spcPts val="105"/>
              </a:spcBef>
              <a:spcAft>
                <a:spcPts val="0"/>
              </a:spcAft>
              <a:defRPr/>
            </a:pPr>
            <a:r>
              <a:rPr spc="-15" dirty="0" err="1"/>
              <a:t>Проведение</a:t>
            </a:r>
            <a:r>
              <a:rPr spc="-10" dirty="0"/>
              <a:t> </a:t>
            </a:r>
            <a:r>
              <a:rPr spc="-30" dirty="0" err="1"/>
              <a:t>итогового</a:t>
            </a:r>
            <a:r>
              <a:rPr spc="-20" dirty="0"/>
              <a:t> </a:t>
            </a:r>
            <a:r>
              <a:rPr lang="ru-RU" spc="-10" dirty="0" smtClean="0"/>
              <a:t>собеседования</a:t>
            </a:r>
            <a:endParaRPr spc="-10" dirty="0"/>
          </a:p>
        </p:txBody>
      </p:sp>
      <p:grpSp>
        <p:nvGrpSpPr>
          <p:cNvPr id="5125" name="object 6"/>
          <p:cNvGrpSpPr>
            <a:grpSpLocks/>
          </p:cNvGrpSpPr>
          <p:nvPr/>
        </p:nvGrpSpPr>
        <p:grpSpPr bwMode="auto">
          <a:xfrm>
            <a:off x="792163" y="1917700"/>
            <a:ext cx="1765300" cy="1438275"/>
            <a:chOff x="792480" y="1917192"/>
            <a:chExt cx="1765300" cy="1438910"/>
          </a:xfrm>
        </p:grpSpPr>
        <p:pic>
          <p:nvPicPr>
            <p:cNvPr id="5141" name="object 7"/>
            <p:cNvPicPr>
              <a:picLocks noChangeAspect="1" noChangeArrowheads="1"/>
            </p:cNvPicPr>
            <p:nvPr/>
          </p:nvPicPr>
          <p:blipFill>
            <a:blip r:embed="rId3"/>
            <a:srcRect/>
            <a:stretch>
              <a:fillRect/>
            </a:stretch>
          </p:blipFill>
          <p:spPr bwMode="auto">
            <a:xfrm>
              <a:off x="792480" y="1917192"/>
              <a:ext cx="1764792" cy="1438655"/>
            </a:xfrm>
            <a:prstGeom prst="rect">
              <a:avLst/>
            </a:prstGeom>
            <a:noFill/>
            <a:ln w="9525">
              <a:noFill/>
              <a:miter lim="800000"/>
              <a:headEnd/>
              <a:tailEnd/>
            </a:ln>
          </p:spPr>
        </p:pic>
        <p:sp>
          <p:nvSpPr>
            <p:cNvPr id="5142" name="object 8"/>
            <p:cNvSpPr>
              <a:spLocks/>
            </p:cNvSpPr>
            <p:nvPr/>
          </p:nvSpPr>
          <p:spPr bwMode="auto">
            <a:xfrm>
              <a:off x="862584" y="2350008"/>
              <a:ext cx="1584960" cy="935990"/>
            </a:xfrm>
            <a:custGeom>
              <a:avLst/>
              <a:gdLst>
                <a:gd name="T0" fmla="*/ 1429004 w 1584960"/>
                <a:gd name="T1" fmla="*/ 0 h 935989"/>
                <a:gd name="T2" fmla="*/ 155956 w 1584960"/>
                <a:gd name="T3" fmla="*/ 0 h 935989"/>
                <a:gd name="T4" fmla="*/ 106662 w 1584960"/>
                <a:gd name="T5" fmla="*/ 7953 h 935989"/>
                <a:gd name="T6" fmla="*/ 63850 w 1584960"/>
                <a:gd name="T7" fmla="*/ 30097 h 935989"/>
                <a:gd name="T8" fmla="*/ 30090 w 1584960"/>
                <a:gd name="T9" fmla="*/ 63861 h 935989"/>
                <a:gd name="T10" fmla="*/ 7950 w 1584960"/>
                <a:gd name="T11" fmla="*/ 106671 h 935989"/>
                <a:gd name="T12" fmla="*/ 0 w 1584960"/>
                <a:gd name="T13" fmla="*/ 155955 h 935989"/>
                <a:gd name="T14" fmla="*/ 0 w 1584960"/>
                <a:gd name="T15" fmla="*/ 779780 h 935989"/>
                <a:gd name="T16" fmla="*/ 7950 w 1584960"/>
                <a:gd name="T17" fmla="*/ 829065 h 935989"/>
                <a:gd name="T18" fmla="*/ 30090 w 1584960"/>
                <a:gd name="T19" fmla="*/ 871875 h 935989"/>
                <a:gd name="T20" fmla="*/ 63850 w 1584960"/>
                <a:gd name="T21" fmla="*/ 905639 h 935989"/>
                <a:gd name="T22" fmla="*/ 106662 w 1584960"/>
                <a:gd name="T23" fmla="*/ 927783 h 935989"/>
                <a:gd name="T24" fmla="*/ 155956 w 1584960"/>
                <a:gd name="T25" fmla="*/ 935737 h 935989"/>
                <a:gd name="T26" fmla="*/ 1429004 w 1584960"/>
                <a:gd name="T27" fmla="*/ 935737 h 935989"/>
                <a:gd name="T28" fmla="*/ 1478288 w 1584960"/>
                <a:gd name="T29" fmla="*/ 927783 h 935989"/>
                <a:gd name="T30" fmla="*/ 1521098 w 1584960"/>
                <a:gd name="T31" fmla="*/ 905639 h 935989"/>
                <a:gd name="T32" fmla="*/ 1554862 w 1584960"/>
                <a:gd name="T33" fmla="*/ 871875 h 935989"/>
                <a:gd name="T34" fmla="*/ 1577006 w 1584960"/>
                <a:gd name="T35" fmla="*/ 829065 h 935989"/>
                <a:gd name="T36" fmla="*/ 1584960 w 1584960"/>
                <a:gd name="T37" fmla="*/ 779780 h 935989"/>
                <a:gd name="T38" fmla="*/ 1584960 w 1584960"/>
                <a:gd name="T39" fmla="*/ 155955 h 935989"/>
                <a:gd name="T40" fmla="*/ 1577006 w 1584960"/>
                <a:gd name="T41" fmla="*/ 106671 h 935989"/>
                <a:gd name="T42" fmla="*/ 1554862 w 1584960"/>
                <a:gd name="T43" fmla="*/ 63861 h 935989"/>
                <a:gd name="T44" fmla="*/ 1521098 w 1584960"/>
                <a:gd name="T45" fmla="*/ 30097 h 935989"/>
                <a:gd name="T46" fmla="*/ 1478288 w 1584960"/>
                <a:gd name="T47" fmla="*/ 7953 h 935989"/>
                <a:gd name="T48" fmla="*/ 1429004 w 1584960"/>
                <a:gd name="T49" fmla="*/ 0 h 9359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84960" h="935989">
                  <a:moveTo>
                    <a:pt x="1429004" y="0"/>
                  </a:moveTo>
                  <a:lnTo>
                    <a:pt x="155956" y="0"/>
                  </a:lnTo>
                  <a:lnTo>
                    <a:pt x="106662" y="7953"/>
                  </a:lnTo>
                  <a:lnTo>
                    <a:pt x="63850" y="30097"/>
                  </a:lnTo>
                  <a:lnTo>
                    <a:pt x="30090" y="63861"/>
                  </a:lnTo>
                  <a:lnTo>
                    <a:pt x="7950" y="106671"/>
                  </a:lnTo>
                  <a:lnTo>
                    <a:pt x="0" y="155955"/>
                  </a:lnTo>
                  <a:lnTo>
                    <a:pt x="0" y="779779"/>
                  </a:lnTo>
                  <a:lnTo>
                    <a:pt x="7950" y="829064"/>
                  </a:lnTo>
                  <a:lnTo>
                    <a:pt x="30090" y="871874"/>
                  </a:lnTo>
                  <a:lnTo>
                    <a:pt x="63850" y="905638"/>
                  </a:lnTo>
                  <a:lnTo>
                    <a:pt x="106662" y="927782"/>
                  </a:lnTo>
                  <a:lnTo>
                    <a:pt x="155956" y="935736"/>
                  </a:lnTo>
                  <a:lnTo>
                    <a:pt x="1429004" y="935736"/>
                  </a:lnTo>
                  <a:lnTo>
                    <a:pt x="1478288" y="927782"/>
                  </a:lnTo>
                  <a:lnTo>
                    <a:pt x="1521098" y="905638"/>
                  </a:lnTo>
                  <a:lnTo>
                    <a:pt x="1554862" y="871874"/>
                  </a:lnTo>
                  <a:lnTo>
                    <a:pt x="1577006" y="829064"/>
                  </a:lnTo>
                  <a:lnTo>
                    <a:pt x="1584960" y="779779"/>
                  </a:lnTo>
                  <a:lnTo>
                    <a:pt x="1584960" y="155955"/>
                  </a:lnTo>
                  <a:lnTo>
                    <a:pt x="1577006" y="106671"/>
                  </a:lnTo>
                  <a:lnTo>
                    <a:pt x="1554862" y="63861"/>
                  </a:lnTo>
                  <a:lnTo>
                    <a:pt x="1521098" y="30097"/>
                  </a:lnTo>
                  <a:lnTo>
                    <a:pt x="1478288" y="7953"/>
                  </a:lnTo>
                  <a:lnTo>
                    <a:pt x="1429004" y="0"/>
                  </a:lnTo>
                  <a:close/>
                </a:path>
              </a:pathLst>
            </a:custGeom>
            <a:solidFill>
              <a:srgbClr val="FFFFFF"/>
            </a:solidFill>
            <a:ln w="9525">
              <a:noFill/>
              <a:round/>
              <a:headEnd/>
              <a:tailEnd/>
            </a:ln>
          </p:spPr>
          <p:txBody>
            <a:bodyPr lIns="0" tIns="0" rIns="0" bIns="0"/>
            <a:lstStyle/>
            <a:p>
              <a:endParaRPr lang="ru-RU"/>
            </a:p>
          </p:txBody>
        </p:sp>
        <p:sp>
          <p:nvSpPr>
            <p:cNvPr id="5143" name="object 9"/>
            <p:cNvSpPr>
              <a:spLocks/>
            </p:cNvSpPr>
            <p:nvPr/>
          </p:nvSpPr>
          <p:spPr bwMode="auto">
            <a:xfrm>
              <a:off x="862584" y="2350008"/>
              <a:ext cx="1584960" cy="935990"/>
            </a:xfrm>
            <a:custGeom>
              <a:avLst/>
              <a:gdLst>
                <a:gd name="T0" fmla="*/ 0 w 1584960"/>
                <a:gd name="T1" fmla="*/ 155955 h 935989"/>
                <a:gd name="T2" fmla="*/ 7950 w 1584960"/>
                <a:gd name="T3" fmla="*/ 106671 h 935989"/>
                <a:gd name="T4" fmla="*/ 30090 w 1584960"/>
                <a:gd name="T5" fmla="*/ 63861 h 935989"/>
                <a:gd name="T6" fmla="*/ 63850 w 1584960"/>
                <a:gd name="T7" fmla="*/ 30097 h 935989"/>
                <a:gd name="T8" fmla="*/ 106662 w 1584960"/>
                <a:gd name="T9" fmla="*/ 7953 h 935989"/>
                <a:gd name="T10" fmla="*/ 155956 w 1584960"/>
                <a:gd name="T11" fmla="*/ 0 h 935989"/>
                <a:gd name="T12" fmla="*/ 1429004 w 1584960"/>
                <a:gd name="T13" fmla="*/ 0 h 935989"/>
                <a:gd name="T14" fmla="*/ 1478288 w 1584960"/>
                <a:gd name="T15" fmla="*/ 7953 h 935989"/>
                <a:gd name="T16" fmla="*/ 1521098 w 1584960"/>
                <a:gd name="T17" fmla="*/ 30097 h 935989"/>
                <a:gd name="T18" fmla="*/ 1554862 w 1584960"/>
                <a:gd name="T19" fmla="*/ 63861 h 935989"/>
                <a:gd name="T20" fmla="*/ 1577006 w 1584960"/>
                <a:gd name="T21" fmla="*/ 106671 h 935989"/>
                <a:gd name="T22" fmla="*/ 1584960 w 1584960"/>
                <a:gd name="T23" fmla="*/ 155955 h 935989"/>
                <a:gd name="T24" fmla="*/ 1584960 w 1584960"/>
                <a:gd name="T25" fmla="*/ 779780 h 935989"/>
                <a:gd name="T26" fmla="*/ 1577006 w 1584960"/>
                <a:gd name="T27" fmla="*/ 829065 h 935989"/>
                <a:gd name="T28" fmla="*/ 1554862 w 1584960"/>
                <a:gd name="T29" fmla="*/ 871875 h 935989"/>
                <a:gd name="T30" fmla="*/ 1521098 w 1584960"/>
                <a:gd name="T31" fmla="*/ 905639 h 935989"/>
                <a:gd name="T32" fmla="*/ 1478288 w 1584960"/>
                <a:gd name="T33" fmla="*/ 927783 h 935989"/>
                <a:gd name="T34" fmla="*/ 1429004 w 1584960"/>
                <a:gd name="T35" fmla="*/ 935737 h 935989"/>
                <a:gd name="T36" fmla="*/ 155956 w 1584960"/>
                <a:gd name="T37" fmla="*/ 935737 h 935989"/>
                <a:gd name="T38" fmla="*/ 106662 w 1584960"/>
                <a:gd name="T39" fmla="*/ 927783 h 935989"/>
                <a:gd name="T40" fmla="*/ 63850 w 1584960"/>
                <a:gd name="T41" fmla="*/ 905639 h 935989"/>
                <a:gd name="T42" fmla="*/ 30090 w 1584960"/>
                <a:gd name="T43" fmla="*/ 871875 h 935989"/>
                <a:gd name="T44" fmla="*/ 7950 w 1584960"/>
                <a:gd name="T45" fmla="*/ 829065 h 935989"/>
                <a:gd name="T46" fmla="*/ 0 w 1584960"/>
                <a:gd name="T47" fmla="*/ 779780 h 935989"/>
                <a:gd name="T48" fmla="*/ 0 w 1584960"/>
                <a:gd name="T49" fmla="*/ 155955 h 9359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84960" h="935989">
                  <a:moveTo>
                    <a:pt x="0" y="155955"/>
                  </a:moveTo>
                  <a:lnTo>
                    <a:pt x="7950" y="106671"/>
                  </a:lnTo>
                  <a:lnTo>
                    <a:pt x="30090" y="63861"/>
                  </a:lnTo>
                  <a:lnTo>
                    <a:pt x="63850" y="30097"/>
                  </a:lnTo>
                  <a:lnTo>
                    <a:pt x="106662" y="7953"/>
                  </a:lnTo>
                  <a:lnTo>
                    <a:pt x="155956" y="0"/>
                  </a:lnTo>
                  <a:lnTo>
                    <a:pt x="1429004" y="0"/>
                  </a:lnTo>
                  <a:lnTo>
                    <a:pt x="1478288" y="7953"/>
                  </a:lnTo>
                  <a:lnTo>
                    <a:pt x="1521098" y="30097"/>
                  </a:lnTo>
                  <a:lnTo>
                    <a:pt x="1554862" y="63861"/>
                  </a:lnTo>
                  <a:lnTo>
                    <a:pt x="1577006" y="106671"/>
                  </a:lnTo>
                  <a:lnTo>
                    <a:pt x="1584960" y="155955"/>
                  </a:lnTo>
                  <a:lnTo>
                    <a:pt x="1584960" y="779779"/>
                  </a:lnTo>
                  <a:lnTo>
                    <a:pt x="1577006" y="829064"/>
                  </a:lnTo>
                  <a:lnTo>
                    <a:pt x="1554862" y="871874"/>
                  </a:lnTo>
                  <a:lnTo>
                    <a:pt x="1521098" y="905638"/>
                  </a:lnTo>
                  <a:lnTo>
                    <a:pt x="1478288" y="927782"/>
                  </a:lnTo>
                  <a:lnTo>
                    <a:pt x="1429004" y="935736"/>
                  </a:lnTo>
                  <a:lnTo>
                    <a:pt x="155956" y="935736"/>
                  </a:lnTo>
                  <a:lnTo>
                    <a:pt x="106662" y="927782"/>
                  </a:lnTo>
                  <a:lnTo>
                    <a:pt x="63850" y="905638"/>
                  </a:lnTo>
                  <a:lnTo>
                    <a:pt x="30090" y="871874"/>
                  </a:lnTo>
                  <a:lnTo>
                    <a:pt x="7950" y="829064"/>
                  </a:lnTo>
                  <a:lnTo>
                    <a:pt x="0" y="779779"/>
                  </a:lnTo>
                  <a:lnTo>
                    <a:pt x="0" y="155955"/>
                  </a:lnTo>
                  <a:close/>
                </a:path>
              </a:pathLst>
            </a:custGeom>
            <a:noFill/>
            <a:ln w="24384">
              <a:solidFill>
                <a:srgbClr val="4AACC5"/>
              </a:solidFill>
              <a:round/>
              <a:headEnd/>
              <a:tailEnd/>
            </a:ln>
          </p:spPr>
          <p:txBody>
            <a:bodyPr lIns="0" tIns="0" rIns="0" bIns="0"/>
            <a:lstStyle/>
            <a:p>
              <a:endParaRPr lang="ru-RU"/>
            </a:p>
          </p:txBody>
        </p:sp>
      </p:grpSp>
      <p:sp>
        <p:nvSpPr>
          <p:cNvPr id="10" name="object 10"/>
          <p:cNvSpPr txBox="1"/>
          <p:nvPr/>
        </p:nvSpPr>
        <p:spPr>
          <a:xfrm>
            <a:off x="989013" y="2654300"/>
            <a:ext cx="1279525" cy="315913"/>
          </a:xfrm>
          <a:prstGeom prst="rect">
            <a:avLst/>
          </a:prstGeom>
        </p:spPr>
        <p:txBody>
          <a:bodyPr lIns="0" tIns="12065" rIns="0" bIns="0">
            <a:spAutoFit/>
          </a:bodyPr>
          <a:lstStyle/>
          <a:p>
            <a:pPr marL="12700" fontAlgn="auto">
              <a:spcBef>
                <a:spcPts val="95"/>
              </a:spcBef>
              <a:spcAft>
                <a:spcPts val="0"/>
              </a:spcAft>
              <a:defRPr/>
            </a:pPr>
            <a:r>
              <a:rPr lang="ru-RU" sz="1900" b="1" spc="-10" dirty="0" smtClean="0">
                <a:solidFill>
                  <a:srgbClr val="17375E"/>
                </a:solidFill>
                <a:latin typeface="Cambria"/>
                <a:cs typeface="Cambria"/>
              </a:rPr>
              <a:t>14.02.2024</a:t>
            </a:r>
            <a:endParaRPr sz="1900" dirty="0">
              <a:latin typeface="Cambria"/>
              <a:cs typeface="Cambria"/>
            </a:endParaRPr>
          </a:p>
        </p:txBody>
      </p:sp>
      <p:sp>
        <p:nvSpPr>
          <p:cNvPr id="5127" name="object 11"/>
          <p:cNvSpPr txBox="1">
            <a:spLocks noChangeArrowheads="1"/>
          </p:cNvSpPr>
          <p:nvPr/>
        </p:nvSpPr>
        <p:spPr bwMode="auto">
          <a:xfrm>
            <a:off x="682625" y="1381125"/>
            <a:ext cx="2087563" cy="393700"/>
          </a:xfrm>
          <a:prstGeom prst="rect">
            <a:avLst/>
          </a:prstGeom>
          <a:solidFill>
            <a:srgbClr val="B8CDE4"/>
          </a:solidFill>
          <a:ln w="24384">
            <a:solidFill>
              <a:srgbClr val="385D89"/>
            </a:solidFill>
            <a:miter lim="800000"/>
            <a:headEnd/>
            <a:tailEnd/>
          </a:ln>
        </p:spPr>
        <p:txBody>
          <a:bodyPr lIns="0" tIns="86360" rIns="0" bIns="0">
            <a:spAutoFit/>
          </a:bodyPr>
          <a:lstStyle/>
          <a:p>
            <a:pPr marL="222250">
              <a:spcBef>
                <a:spcPts val="675"/>
              </a:spcBef>
            </a:pPr>
            <a:r>
              <a:rPr lang="ru-RU" altLang="ru-RU" sz="1400" b="1">
                <a:latin typeface="Cambria" pitchFamily="18" charset="0"/>
              </a:rPr>
              <a:t>ДАТА ПРОВЕДЕНИЯ</a:t>
            </a:r>
            <a:endParaRPr lang="ru-RU" altLang="ru-RU" sz="1400">
              <a:latin typeface="Cambria" pitchFamily="18" charset="0"/>
            </a:endParaRPr>
          </a:p>
        </p:txBody>
      </p:sp>
      <p:sp>
        <p:nvSpPr>
          <p:cNvPr id="5128" name="object 12"/>
          <p:cNvSpPr>
            <a:spLocks/>
          </p:cNvSpPr>
          <p:nvPr/>
        </p:nvSpPr>
        <p:spPr bwMode="auto">
          <a:xfrm>
            <a:off x="4281616" y="3633425"/>
            <a:ext cx="4249737" cy="650875"/>
          </a:xfrm>
          <a:custGeom>
            <a:avLst/>
            <a:gdLst>
              <a:gd name="T0" fmla="*/ 0 w 4249420"/>
              <a:gd name="T1" fmla="*/ 108416 h 649604"/>
              <a:gd name="T2" fmla="*/ 8505 w 4249420"/>
              <a:gd name="T3" fmla="*/ 66190 h 649604"/>
              <a:gd name="T4" fmla="*/ 31696 w 4249420"/>
              <a:gd name="T5" fmla="*/ 31732 h 649604"/>
              <a:gd name="T6" fmla="*/ 66093 w 4249420"/>
              <a:gd name="T7" fmla="*/ 8512 h 649604"/>
              <a:gd name="T8" fmla="*/ 108212 w 4249420"/>
              <a:gd name="T9" fmla="*/ 0 h 649604"/>
              <a:gd name="T10" fmla="*/ 4141016 w 4249420"/>
              <a:gd name="T11" fmla="*/ 0 h 649604"/>
              <a:gd name="T12" fmla="*/ 4183162 w 4249420"/>
              <a:gd name="T13" fmla="*/ 8512 h 649604"/>
              <a:gd name="T14" fmla="*/ 4217556 w 4249420"/>
              <a:gd name="T15" fmla="*/ 31732 h 649604"/>
              <a:gd name="T16" fmla="*/ 4240732 w 4249420"/>
              <a:gd name="T17" fmla="*/ 66190 h 649604"/>
              <a:gd name="T18" fmla="*/ 4249229 w 4249420"/>
              <a:gd name="T19" fmla="*/ 108416 h 649604"/>
              <a:gd name="T20" fmla="*/ 4249229 w 4249420"/>
              <a:gd name="T21" fmla="*/ 542078 h 649604"/>
              <a:gd name="T22" fmla="*/ 4240732 w 4249420"/>
              <a:gd name="T23" fmla="*/ 584303 h 649604"/>
              <a:gd name="T24" fmla="*/ 4217556 w 4249420"/>
              <a:gd name="T25" fmla="*/ 618761 h 649604"/>
              <a:gd name="T26" fmla="*/ 4183162 w 4249420"/>
              <a:gd name="T27" fmla="*/ 641982 h 649604"/>
              <a:gd name="T28" fmla="*/ 4141016 w 4249420"/>
              <a:gd name="T29" fmla="*/ 650494 h 649604"/>
              <a:gd name="T30" fmla="*/ 108212 w 4249420"/>
              <a:gd name="T31" fmla="*/ 650494 h 649604"/>
              <a:gd name="T32" fmla="*/ 66093 w 4249420"/>
              <a:gd name="T33" fmla="*/ 641982 h 649604"/>
              <a:gd name="T34" fmla="*/ 31696 w 4249420"/>
              <a:gd name="T35" fmla="*/ 618761 h 649604"/>
              <a:gd name="T36" fmla="*/ 8505 w 4249420"/>
              <a:gd name="T37" fmla="*/ 584303 h 649604"/>
              <a:gd name="T38" fmla="*/ 0 w 4249420"/>
              <a:gd name="T39" fmla="*/ 542078 h 649604"/>
              <a:gd name="T40" fmla="*/ 0 w 4249420"/>
              <a:gd name="T41" fmla="*/ 108416 h 6496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249420" h="649604">
                <a:moveTo>
                  <a:pt x="0" y="108204"/>
                </a:moveTo>
                <a:lnTo>
                  <a:pt x="8504" y="66061"/>
                </a:lnTo>
                <a:lnTo>
                  <a:pt x="31694" y="31670"/>
                </a:lnTo>
                <a:lnTo>
                  <a:pt x="66088" y="8495"/>
                </a:lnTo>
                <a:lnTo>
                  <a:pt x="108204" y="0"/>
                </a:lnTo>
                <a:lnTo>
                  <a:pt x="4140707" y="0"/>
                </a:lnTo>
                <a:lnTo>
                  <a:pt x="4182850" y="8495"/>
                </a:lnTo>
                <a:lnTo>
                  <a:pt x="4217241" y="31670"/>
                </a:lnTo>
                <a:lnTo>
                  <a:pt x="4240416" y="66061"/>
                </a:lnTo>
                <a:lnTo>
                  <a:pt x="4248912" y="108204"/>
                </a:lnTo>
                <a:lnTo>
                  <a:pt x="4248912" y="541019"/>
                </a:lnTo>
                <a:lnTo>
                  <a:pt x="4240416" y="583162"/>
                </a:lnTo>
                <a:lnTo>
                  <a:pt x="4217241" y="617553"/>
                </a:lnTo>
                <a:lnTo>
                  <a:pt x="4182850" y="640728"/>
                </a:lnTo>
                <a:lnTo>
                  <a:pt x="4140707" y="649224"/>
                </a:lnTo>
                <a:lnTo>
                  <a:pt x="108204" y="649224"/>
                </a:lnTo>
                <a:lnTo>
                  <a:pt x="66088" y="640728"/>
                </a:lnTo>
                <a:lnTo>
                  <a:pt x="31694" y="617553"/>
                </a:lnTo>
                <a:lnTo>
                  <a:pt x="8504" y="583162"/>
                </a:lnTo>
                <a:lnTo>
                  <a:pt x="0" y="541019"/>
                </a:lnTo>
                <a:lnTo>
                  <a:pt x="0" y="108204"/>
                </a:lnTo>
                <a:close/>
              </a:path>
            </a:pathLst>
          </a:custGeom>
          <a:noFill/>
          <a:ln w="24384">
            <a:solidFill>
              <a:srgbClr val="4AACC5"/>
            </a:solidFill>
            <a:round/>
            <a:headEnd/>
            <a:tailEnd/>
          </a:ln>
        </p:spPr>
        <p:txBody>
          <a:bodyPr lIns="0" tIns="0" rIns="0" bIns="0"/>
          <a:lstStyle/>
          <a:p>
            <a:endParaRPr lang="ru-RU"/>
          </a:p>
        </p:txBody>
      </p:sp>
      <p:sp>
        <p:nvSpPr>
          <p:cNvPr id="5129" name="object 13"/>
          <p:cNvSpPr txBox="1">
            <a:spLocks noChangeArrowheads="1"/>
          </p:cNvSpPr>
          <p:nvPr/>
        </p:nvSpPr>
        <p:spPr bwMode="auto">
          <a:xfrm>
            <a:off x="4459415" y="3699646"/>
            <a:ext cx="3894137" cy="566822"/>
          </a:xfrm>
          <a:prstGeom prst="rect">
            <a:avLst/>
          </a:prstGeom>
          <a:noFill/>
          <a:ln w="9525">
            <a:noFill/>
            <a:miter lim="800000"/>
            <a:headEnd/>
            <a:tailEnd/>
          </a:ln>
        </p:spPr>
        <p:txBody>
          <a:bodyPr wrap="square" lIns="0" tIns="12700" rIns="0" bIns="0">
            <a:spAutoFit/>
          </a:bodyPr>
          <a:lstStyle/>
          <a:p>
            <a:pPr marL="23813">
              <a:spcBef>
                <a:spcPts val="100"/>
              </a:spcBef>
            </a:pPr>
            <a:r>
              <a:rPr lang="ru-RU" altLang="ru-RU" b="1" dirty="0">
                <a:solidFill>
                  <a:srgbClr val="17375E"/>
                </a:solidFill>
                <a:latin typeface="Cambria" pitchFamily="18" charset="0"/>
              </a:rPr>
              <a:t>до 15 минут </a:t>
            </a:r>
            <a:r>
              <a:rPr lang="ru-RU" altLang="ru-RU" dirty="0">
                <a:solidFill>
                  <a:srgbClr val="17375E"/>
                </a:solidFill>
                <a:latin typeface="Cambria" pitchFamily="18" charset="0"/>
              </a:rPr>
              <a:t>– продолжительность</a:t>
            </a:r>
            <a:endParaRPr lang="ru-RU" altLang="ru-RU" dirty="0">
              <a:latin typeface="Cambria" pitchFamily="18" charset="0"/>
            </a:endParaRPr>
          </a:p>
          <a:p>
            <a:pPr marL="23813"/>
            <a:r>
              <a:rPr lang="ru-RU" altLang="ru-RU" dirty="0">
                <a:solidFill>
                  <a:srgbClr val="17375E"/>
                </a:solidFill>
                <a:latin typeface="Cambria" pitchFamily="18" charset="0"/>
              </a:rPr>
              <a:t>собеседования с одним </a:t>
            </a:r>
            <a:r>
              <a:rPr lang="ru-RU" altLang="ru-RU" dirty="0" smtClean="0">
                <a:solidFill>
                  <a:srgbClr val="17375E"/>
                </a:solidFill>
                <a:latin typeface="Cambria" pitchFamily="18" charset="0"/>
              </a:rPr>
              <a:t>участником</a:t>
            </a:r>
            <a:endParaRPr lang="ru-RU" altLang="ru-RU" dirty="0">
              <a:latin typeface="Cambria" pitchFamily="18" charset="0"/>
            </a:endParaRPr>
          </a:p>
        </p:txBody>
      </p:sp>
      <p:sp>
        <p:nvSpPr>
          <p:cNvPr id="5130" name="object 14"/>
          <p:cNvSpPr>
            <a:spLocks/>
          </p:cNvSpPr>
          <p:nvPr/>
        </p:nvSpPr>
        <p:spPr bwMode="auto">
          <a:xfrm>
            <a:off x="4281616" y="4627044"/>
            <a:ext cx="4249738" cy="650875"/>
          </a:xfrm>
          <a:custGeom>
            <a:avLst/>
            <a:gdLst>
              <a:gd name="T0" fmla="*/ 0 w 4249420"/>
              <a:gd name="T1" fmla="*/ 108416 h 649604"/>
              <a:gd name="T2" fmla="*/ 8496 w 4249420"/>
              <a:gd name="T3" fmla="*/ 66190 h 649604"/>
              <a:gd name="T4" fmla="*/ 31672 w 4249420"/>
              <a:gd name="T5" fmla="*/ 31732 h 649604"/>
              <a:gd name="T6" fmla="*/ 66066 w 4249420"/>
              <a:gd name="T7" fmla="*/ 8512 h 649604"/>
              <a:gd name="T8" fmla="*/ 108211 w 4249420"/>
              <a:gd name="T9" fmla="*/ 0 h 649604"/>
              <a:gd name="T10" fmla="*/ 4141017 w 4249420"/>
              <a:gd name="T11" fmla="*/ 0 h 649604"/>
              <a:gd name="T12" fmla="*/ 4183163 w 4249420"/>
              <a:gd name="T13" fmla="*/ 8512 h 649604"/>
              <a:gd name="T14" fmla="*/ 4217557 w 4249420"/>
              <a:gd name="T15" fmla="*/ 31732 h 649604"/>
              <a:gd name="T16" fmla="*/ 4240733 w 4249420"/>
              <a:gd name="T17" fmla="*/ 66190 h 649604"/>
              <a:gd name="T18" fmla="*/ 4249229 w 4249420"/>
              <a:gd name="T19" fmla="*/ 108416 h 649604"/>
              <a:gd name="T20" fmla="*/ 4249229 w 4249420"/>
              <a:gd name="T21" fmla="*/ 542078 h 649604"/>
              <a:gd name="T22" fmla="*/ 4240733 w 4249420"/>
              <a:gd name="T23" fmla="*/ 584303 h 649604"/>
              <a:gd name="T24" fmla="*/ 4217557 w 4249420"/>
              <a:gd name="T25" fmla="*/ 618761 h 649604"/>
              <a:gd name="T26" fmla="*/ 4183163 w 4249420"/>
              <a:gd name="T27" fmla="*/ 641982 h 649604"/>
              <a:gd name="T28" fmla="*/ 4141017 w 4249420"/>
              <a:gd name="T29" fmla="*/ 650494 h 649604"/>
              <a:gd name="T30" fmla="*/ 108211 w 4249420"/>
              <a:gd name="T31" fmla="*/ 650494 h 649604"/>
              <a:gd name="T32" fmla="*/ 66066 w 4249420"/>
              <a:gd name="T33" fmla="*/ 641982 h 649604"/>
              <a:gd name="T34" fmla="*/ 31672 w 4249420"/>
              <a:gd name="T35" fmla="*/ 618761 h 649604"/>
              <a:gd name="T36" fmla="*/ 8496 w 4249420"/>
              <a:gd name="T37" fmla="*/ 584303 h 649604"/>
              <a:gd name="T38" fmla="*/ 0 w 4249420"/>
              <a:gd name="T39" fmla="*/ 542078 h 649604"/>
              <a:gd name="T40" fmla="*/ 0 w 4249420"/>
              <a:gd name="T41" fmla="*/ 108416 h 6496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249420" h="649604">
                <a:moveTo>
                  <a:pt x="0" y="108204"/>
                </a:moveTo>
                <a:lnTo>
                  <a:pt x="8495" y="66061"/>
                </a:lnTo>
                <a:lnTo>
                  <a:pt x="31670" y="31670"/>
                </a:lnTo>
                <a:lnTo>
                  <a:pt x="66061" y="8495"/>
                </a:lnTo>
                <a:lnTo>
                  <a:pt x="108203" y="0"/>
                </a:lnTo>
                <a:lnTo>
                  <a:pt x="4140707" y="0"/>
                </a:lnTo>
                <a:lnTo>
                  <a:pt x="4182850" y="8495"/>
                </a:lnTo>
                <a:lnTo>
                  <a:pt x="4217241" y="31670"/>
                </a:lnTo>
                <a:lnTo>
                  <a:pt x="4240416" y="66061"/>
                </a:lnTo>
                <a:lnTo>
                  <a:pt x="4248911" y="108204"/>
                </a:lnTo>
                <a:lnTo>
                  <a:pt x="4248911" y="541019"/>
                </a:lnTo>
                <a:lnTo>
                  <a:pt x="4240416" y="583162"/>
                </a:lnTo>
                <a:lnTo>
                  <a:pt x="4217241" y="617553"/>
                </a:lnTo>
                <a:lnTo>
                  <a:pt x="4182850" y="640728"/>
                </a:lnTo>
                <a:lnTo>
                  <a:pt x="4140707" y="649224"/>
                </a:lnTo>
                <a:lnTo>
                  <a:pt x="108203" y="649224"/>
                </a:lnTo>
                <a:lnTo>
                  <a:pt x="66061" y="640728"/>
                </a:lnTo>
                <a:lnTo>
                  <a:pt x="31670" y="617553"/>
                </a:lnTo>
                <a:lnTo>
                  <a:pt x="8495" y="583162"/>
                </a:lnTo>
                <a:lnTo>
                  <a:pt x="0" y="541019"/>
                </a:lnTo>
                <a:lnTo>
                  <a:pt x="0" y="108204"/>
                </a:lnTo>
                <a:close/>
              </a:path>
            </a:pathLst>
          </a:custGeom>
          <a:noFill/>
          <a:ln w="24384">
            <a:solidFill>
              <a:srgbClr val="4AACC5"/>
            </a:solidFill>
            <a:round/>
            <a:headEnd/>
            <a:tailEnd/>
          </a:ln>
        </p:spPr>
        <p:txBody>
          <a:bodyPr lIns="0" tIns="0" rIns="0" bIns="0"/>
          <a:lstStyle/>
          <a:p>
            <a:endParaRPr lang="ru-RU"/>
          </a:p>
        </p:txBody>
      </p:sp>
      <p:sp>
        <p:nvSpPr>
          <p:cNvPr id="5131" name="object 15"/>
          <p:cNvSpPr txBox="1">
            <a:spLocks noChangeArrowheads="1"/>
          </p:cNvSpPr>
          <p:nvPr/>
        </p:nvSpPr>
        <p:spPr bwMode="auto">
          <a:xfrm>
            <a:off x="4570412" y="4721548"/>
            <a:ext cx="3522663" cy="300038"/>
          </a:xfrm>
          <a:prstGeom prst="rect">
            <a:avLst/>
          </a:prstGeom>
          <a:noFill/>
          <a:ln w="9525">
            <a:noFill/>
            <a:miter lim="800000"/>
            <a:headEnd/>
            <a:tailEnd/>
          </a:ln>
        </p:spPr>
        <p:txBody>
          <a:bodyPr lIns="0" tIns="12700" rIns="0" bIns="0">
            <a:spAutoFit/>
          </a:bodyPr>
          <a:lstStyle/>
          <a:p>
            <a:pPr marL="12700">
              <a:spcBef>
                <a:spcPts val="100"/>
              </a:spcBef>
            </a:pPr>
            <a:r>
              <a:rPr lang="ru-RU" altLang="ru-RU" b="1" dirty="0">
                <a:solidFill>
                  <a:srgbClr val="17375E"/>
                </a:solidFill>
                <a:latin typeface="Cambria" pitchFamily="18" charset="0"/>
              </a:rPr>
              <a:t>до 45 минут </a:t>
            </a:r>
            <a:r>
              <a:rPr lang="ru-RU" altLang="ru-RU" dirty="0">
                <a:solidFill>
                  <a:srgbClr val="17375E"/>
                </a:solidFill>
                <a:latin typeface="Cambria" pitchFamily="18" charset="0"/>
              </a:rPr>
              <a:t>- с участником с ОВЗ</a:t>
            </a:r>
            <a:endParaRPr lang="ru-RU" altLang="ru-RU" dirty="0">
              <a:latin typeface="Cambria" pitchFamily="18" charset="0"/>
            </a:endParaRPr>
          </a:p>
        </p:txBody>
      </p:sp>
      <p:grpSp>
        <p:nvGrpSpPr>
          <p:cNvPr id="5135" name="object 29"/>
          <p:cNvGrpSpPr>
            <a:grpSpLocks/>
          </p:cNvGrpSpPr>
          <p:nvPr/>
        </p:nvGrpSpPr>
        <p:grpSpPr bwMode="auto">
          <a:xfrm>
            <a:off x="3551238" y="1350963"/>
            <a:ext cx="4992687" cy="2017712"/>
            <a:chOff x="3550920" y="1350263"/>
            <a:chExt cx="4993005" cy="2018030"/>
          </a:xfrm>
        </p:grpSpPr>
        <p:sp>
          <p:nvSpPr>
            <p:cNvPr id="5138" name="object 30"/>
            <p:cNvSpPr>
              <a:spLocks/>
            </p:cNvSpPr>
            <p:nvPr/>
          </p:nvSpPr>
          <p:spPr bwMode="auto">
            <a:xfrm>
              <a:off x="3563112" y="1362455"/>
              <a:ext cx="4968240" cy="1993900"/>
            </a:xfrm>
            <a:custGeom>
              <a:avLst/>
              <a:gdLst>
                <a:gd name="T0" fmla="*/ 4898390 w 4968240"/>
                <a:gd name="T1" fmla="*/ 0 h 1993900"/>
                <a:gd name="T2" fmla="*/ 69850 w 4968240"/>
                <a:gd name="T3" fmla="*/ 0 h 1993900"/>
                <a:gd name="T4" fmla="*/ 42648 w 4968240"/>
                <a:gd name="T5" fmla="*/ 5484 h 1993900"/>
                <a:gd name="T6" fmla="*/ 20447 w 4968240"/>
                <a:gd name="T7" fmla="*/ 20447 h 1993900"/>
                <a:gd name="T8" fmla="*/ 5484 w 4968240"/>
                <a:gd name="T9" fmla="*/ 42648 h 1993900"/>
                <a:gd name="T10" fmla="*/ 0 w 4968240"/>
                <a:gd name="T11" fmla="*/ 69850 h 1993900"/>
                <a:gd name="T12" fmla="*/ 0 w 4968240"/>
                <a:gd name="T13" fmla="*/ 1923542 h 1993900"/>
                <a:gd name="T14" fmla="*/ 5484 w 4968240"/>
                <a:gd name="T15" fmla="*/ 1950743 h 1993900"/>
                <a:gd name="T16" fmla="*/ 20446 w 4968240"/>
                <a:gd name="T17" fmla="*/ 1972945 h 1993900"/>
                <a:gd name="T18" fmla="*/ 42648 w 4968240"/>
                <a:gd name="T19" fmla="*/ 1987907 h 1993900"/>
                <a:gd name="T20" fmla="*/ 69850 w 4968240"/>
                <a:gd name="T21" fmla="*/ 1993392 h 1993900"/>
                <a:gd name="T22" fmla="*/ 4898390 w 4968240"/>
                <a:gd name="T23" fmla="*/ 1993392 h 1993900"/>
                <a:gd name="T24" fmla="*/ 4925591 w 4968240"/>
                <a:gd name="T25" fmla="*/ 1987907 h 1993900"/>
                <a:gd name="T26" fmla="*/ 4947793 w 4968240"/>
                <a:gd name="T27" fmla="*/ 1972945 h 1993900"/>
                <a:gd name="T28" fmla="*/ 4962755 w 4968240"/>
                <a:gd name="T29" fmla="*/ 1950743 h 1993900"/>
                <a:gd name="T30" fmla="*/ 4968240 w 4968240"/>
                <a:gd name="T31" fmla="*/ 1923542 h 1993900"/>
                <a:gd name="T32" fmla="*/ 4968240 w 4968240"/>
                <a:gd name="T33" fmla="*/ 69850 h 1993900"/>
                <a:gd name="T34" fmla="*/ 4962755 w 4968240"/>
                <a:gd name="T35" fmla="*/ 42648 h 1993900"/>
                <a:gd name="T36" fmla="*/ 4947793 w 4968240"/>
                <a:gd name="T37" fmla="*/ 20447 h 1993900"/>
                <a:gd name="T38" fmla="*/ 4925591 w 4968240"/>
                <a:gd name="T39" fmla="*/ 5484 h 1993900"/>
                <a:gd name="T40" fmla="*/ 4898390 w 4968240"/>
                <a:gd name="T41" fmla="*/ 0 h 19939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968240" h="1993900">
                  <a:moveTo>
                    <a:pt x="4898390" y="0"/>
                  </a:moveTo>
                  <a:lnTo>
                    <a:pt x="69850" y="0"/>
                  </a:lnTo>
                  <a:lnTo>
                    <a:pt x="42648" y="5484"/>
                  </a:lnTo>
                  <a:lnTo>
                    <a:pt x="20447" y="20447"/>
                  </a:lnTo>
                  <a:lnTo>
                    <a:pt x="5484" y="42648"/>
                  </a:lnTo>
                  <a:lnTo>
                    <a:pt x="0" y="69850"/>
                  </a:lnTo>
                  <a:lnTo>
                    <a:pt x="0" y="1923542"/>
                  </a:lnTo>
                  <a:lnTo>
                    <a:pt x="5484" y="1950743"/>
                  </a:lnTo>
                  <a:lnTo>
                    <a:pt x="20446" y="1972945"/>
                  </a:lnTo>
                  <a:lnTo>
                    <a:pt x="42648" y="1987907"/>
                  </a:lnTo>
                  <a:lnTo>
                    <a:pt x="69850" y="1993392"/>
                  </a:lnTo>
                  <a:lnTo>
                    <a:pt x="4898390" y="1993392"/>
                  </a:lnTo>
                  <a:lnTo>
                    <a:pt x="4925591" y="1987907"/>
                  </a:lnTo>
                  <a:lnTo>
                    <a:pt x="4947793" y="1972945"/>
                  </a:lnTo>
                  <a:lnTo>
                    <a:pt x="4962755" y="1950743"/>
                  </a:lnTo>
                  <a:lnTo>
                    <a:pt x="4968240" y="1923542"/>
                  </a:lnTo>
                  <a:lnTo>
                    <a:pt x="4968240" y="69850"/>
                  </a:lnTo>
                  <a:lnTo>
                    <a:pt x="4962755" y="42648"/>
                  </a:lnTo>
                  <a:lnTo>
                    <a:pt x="4947793" y="20447"/>
                  </a:lnTo>
                  <a:lnTo>
                    <a:pt x="4925591" y="5484"/>
                  </a:lnTo>
                  <a:lnTo>
                    <a:pt x="4898390" y="0"/>
                  </a:lnTo>
                  <a:close/>
                </a:path>
              </a:pathLst>
            </a:custGeom>
            <a:solidFill>
              <a:srgbClr val="B8CDE4"/>
            </a:solidFill>
            <a:ln w="9525">
              <a:noFill/>
              <a:round/>
              <a:headEnd/>
              <a:tailEnd/>
            </a:ln>
          </p:spPr>
          <p:txBody>
            <a:bodyPr lIns="0" tIns="0" rIns="0" bIns="0"/>
            <a:lstStyle/>
            <a:p>
              <a:endParaRPr lang="ru-RU"/>
            </a:p>
          </p:txBody>
        </p:sp>
        <p:sp>
          <p:nvSpPr>
            <p:cNvPr id="5139" name="object 31"/>
            <p:cNvSpPr>
              <a:spLocks/>
            </p:cNvSpPr>
            <p:nvPr/>
          </p:nvSpPr>
          <p:spPr bwMode="auto">
            <a:xfrm>
              <a:off x="3563112" y="1362455"/>
              <a:ext cx="4968240" cy="1993900"/>
            </a:xfrm>
            <a:custGeom>
              <a:avLst/>
              <a:gdLst>
                <a:gd name="T0" fmla="*/ 0 w 4968240"/>
                <a:gd name="T1" fmla="*/ 69850 h 1993900"/>
                <a:gd name="T2" fmla="*/ 5484 w 4968240"/>
                <a:gd name="T3" fmla="*/ 42648 h 1993900"/>
                <a:gd name="T4" fmla="*/ 20447 w 4968240"/>
                <a:gd name="T5" fmla="*/ 20447 h 1993900"/>
                <a:gd name="T6" fmla="*/ 42648 w 4968240"/>
                <a:gd name="T7" fmla="*/ 5484 h 1993900"/>
                <a:gd name="T8" fmla="*/ 69850 w 4968240"/>
                <a:gd name="T9" fmla="*/ 0 h 1993900"/>
                <a:gd name="T10" fmla="*/ 4898390 w 4968240"/>
                <a:gd name="T11" fmla="*/ 0 h 1993900"/>
                <a:gd name="T12" fmla="*/ 4925591 w 4968240"/>
                <a:gd name="T13" fmla="*/ 5484 h 1993900"/>
                <a:gd name="T14" fmla="*/ 4947793 w 4968240"/>
                <a:gd name="T15" fmla="*/ 20447 h 1993900"/>
                <a:gd name="T16" fmla="*/ 4962755 w 4968240"/>
                <a:gd name="T17" fmla="*/ 42648 h 1993900"/>
                <a:gd name="T18" fmla="*/ 4968240 w 4968240"/>
                <a:gd name="T19" fmla="*/ 69850 h 1993900"/>
                <a:gd name="T20" fmla="*/ 4968240 w 4968240"/>
                <a:gd name="T21" fmla="*/ 1923542 h 1993900"/>
                <a:gd name="T22" fmla="*/ 4962755 w 4968240"/>
                <a:gd name="T23" fmla="*/ 1950743 h 1993900"/>
                <a:gd name="T24" fmla="*/ 4947793 w 4968240"/>
                <a:gd name="T25" fmla="*/ 1972945 h 1993900"/>
                <a:gd name="T26" fmla="*/ 4925591 w 4968240"/>
                <a:gd name="T27" fmla="*/ 1987907 h 1993900"/>
                <a:gd name="T28" fmla="*/ 4898390 w 4968240"/>
                <a:gd name="T29" fmla="*/ 1993392 h 1993900"/>
                <a:gd name="T30" fmla="*/ 69850 w 4968240"/>
                <a:gd name="T31" fmla="*/ 1993392 h 1993900"/>
                <a:gd name="T32" fmla="*/ 42648 w 4968240"/>
                <a:gd name="T33" fmla="*/ 1987907 h 1993900"/>
                <a:gd name="T34" fmla="*/ 20446 w 4968240"/>
                <a:gd name="T35" fmla="*/ 1972945 h 1993900"/>
                <a:gd name="T36" fmla="*/ 5484 w 4968240"/>
                <a:gd name="T37" fmla="*/ 1950743 h 1993900"/>
                <a:gd name="T38" fmla="*/ 0 w 4968240"/>
                <a:gd name="T39" fmla="*/ 1923542 h 1993900"/>
                <a:gd name="T40" fmla="*/ 0 w 4968240"/>
                <a:gd name="T41" fmla="*/ 69850 h 19939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968240" h="1993900">
                  <a:moveTo>
                    <a:pt x="0" y="69850"/>
                  </a:moveTo>
                  <a:lnTo>
                    <a:pt x="5484" y="42648"/>
                  </a:lnTo>
                  <a:lnTo>
                    <a:pt x="20447" y="20447"/>
                  </a:lnTo>
                  <a:lnTo>
                    <a:pt x="42648" y="5484"/>
                  </a:lnTo>
                  <a:lnTo>
                    <a:pt x="69850" y="0"/>
                  </a:lnTo>
                  <a:lnTo>
                    <a:pt x="4898390" y="0"/>
                  </a:lnTo>
                  <a:lnTo>
                    <a:pt x="4925591" y="5484"/>
                  </a:lnTo>
                  <a:lnTo>
                    <a:pt x="4947793" y="20447"/>
                  </a:lnTo>
                  <a:lnTo>
                    <a:pt x="4962755" y="42648"/>
                  </a:lnTo>
                  <a:lnTo>
                    <a:pt x="4968240" y="69850"/>
                  </a:lnTo>
                  <a:lnTo>
                    <a:pt x="4968240" y="1923542"/>
                  </a:lnTo>
                  <a:lnTo>
                    <a:pt x="4962755" y="1950743"/>
                  </a:lnTo>
                  <a:lnTo>
                    <a:pt x="4947793" y="1972945"/>
                  </a:lnTo>
                  <a:lnTo>
                    <a:pt x="4925591" y="1987907"/>
                  </a:lnTo>
                  <a:lnTo>
                    <a:pt x="4898390" y="1993392"/>
                  </a:lnTo>
                  <a:lnTo>
                    <a:pt x="69850" y="1993392"/>
                  </a:lnTo>
                  <a:lnTo>
                    <a:pt x="42648" y="1987907"/>
                  </a:lnTo>
                  <a:lnTo>
                    <a:pt x="20446" y="1972945"/>
                  </a:lnTo>
                  <a:lnTo>
                    <a:pt x="5484" y="1950743"/>
                  </a:lnTo>
                  <a:lnTo>
                    <a:pt x="0" y="1923542"/>
                  </a:lnTo>
                  <a:lnTo>
                    <a:pt x="0" y="69850"/>
                  </a:lnTo>
                  <a:close/>
                </a:path>
              </a:pathLst>
            </a:custGeom>
            <a:noFill/>
            <a:ln w="24384">
              <a:solidFill>
                <a:srgbClr val="B8CDE4"/>
              </a:solidFill>
              <a:round/>
              <a:headEnd/>
              <a:tailEnd/>
            </a:ln>
          </p:spPr>
          <p:txBody>
            <a:bodyPr lIns="0" tIns="0" rIns="0" bIns="0"/>
            <a:lstStyle/>
            <a:p>
              <a:endParaRPr lang="ru-RU"/>
            </a:p>
          </p:txBody>
        </p:sp>
        <p:pic>
          <p:nvPicPr>
            <p:cNvPr id="5140" name="object 32"/>
            <p:cNvPicPr>
              <a:picLocks noChangeAspect="1" noChangeArrowheads="1"/>
            </p:cNvPicPr>
            <p:nvPr/>
          </p:nvPicPr>
          <p:blipFill>
            <a:blip r:embed="rId4"/>
            <a:srcRect/>
            <a:stretch>
              <a:fillRect/>
            </a:stretch>
          </p:blipFill>
          <p:spPr bwMode="auto">
            <a:xfrm>
              <a:off x="3852672" y="1575815"/>
              <a:ext cx="1527048" cy="1530096"/>
            </a:xfrm>
            <a:prstGeom prst="rect">
              <a:avLst/>
            </a:prstGeom>
            <a:noFill/>
            <a:ln w="9525">
              <a:noFill/>
              <a:miter lim="800000"/>
              <a:headEnd/>
              <a:tailEnd/>
            </a:ln>
          </p:spPr>
        </p:pic>
      </p:grpSp>
      <p:sp>
        <p:nvSpPr>
          <p:cNvPr id="5136" name="object 33"/>
          <p:cNvSpPr txBox="1">
            <a:spLocks noChangeArrowheads="1"/>
          </p:cNvSpPr>
          <p:nvPr/>
        </p:nvSpPr>
        <p:spPr bwMode="auto">
          <a:xfrm>
            <a:off x="5743575" y="1512888"/>
            <a:ext cx="2413000" cy="758825"/>
          </a:xfrm>
          <a:prstGeom prst="rect">
            <a:avLst/>
          </a:prstGeom>
          <a:noFill/>
          <a:ln w="9525">
            <a:noFill/>
            <a:miter lim="800000"/>
            <a:headEnd/>
            <a:tailEnd/>
          </a:ln>
        </p:spPr>
        <p:txBody>
          <a:bodyPr lIns="0" tIns="13335" rIns="0" bIns="0">
            <a:spAutoFit/>
          </a:bodyPr>
          <a:lstStyle/>
          <a:p>
            <a:pPr marL="1588" algn="ctr">
              <a:spcBef>
                <a:spcPts val="100"/>
              </a:spcBef>
            </a:pPr>
            <a:r>
              <a:rPr lang="ru-RU" altLang="ru-RU" sz="1600" b="1">
                <a:solidFill>
                  <a:srgbClr val="C00000"/>
                </a:solidFill>
                <a:latin typeface="Cambria" pitchFamily="18" charset="0"/>
              </a:rPr>
              <a:t>НАЧАЛО</a:t>
            </a:r>
            <a:endParaRPr lang="ru-RU" altLang="ru-RU" sz="1600">
              <a:latin typeface="Cambria" pitchFamily="18" charset="0"/>
            </a:endParaRPr>
          </a:p>
          <a:p>
            <a:pPr marL="1588" algn="ctr"/>
            <a:r>
              <a:rPr lang="ru-RU" altLang="ru-RU" sz="1600" b="1">
                <a:solidFill>
                  <a:srgbClr val="C00000"/>
                </a:solidFill>
                <a:latin typeface="Cambria" pitchFamily="18" charset="0"/>
              </a:rPr>
              <a:t>в 9:00 часов</a:t>
            </a:r>
            <a:endParaRPr lang="ru-RU" altLang="ru-RU" sz="1600">
              <a:latin typeface="Cambria" pitchFamily="18" charset="0"/>
            </a:endParaRPr>
          </a:p>
          <a:p>
            <a:pPr marL="1588" algn="ctr"/>
            <a:r>
              <a:rPr lang="ru-RU" altLang="ru-RU" sz="1600" b="1">
                <a:solidFill>
                  <a:srgbClr val="C00000"/>
                </a:solidFill>
                <a:latin typeface="Cambria" pitchFamily="18" charset="0"/>
              </a:rPr>
              <a:t>в аудитории подготовки</a:t>
            </a:r>
            <a:endParaRPr lang="ru-RU" altLang="ru-RU" sz="1600">
              <a:latin typeface="Cambria" pitchFamily="18" charset="0"/>
            </a:endParaRPr>
          </a:p>
        </p:txBody>
      </p:sp>
      <p:sp>
        <p:nvSpPr>
          <p:cNvPr id="5137" name="object 34"/>
          <p:cNvSpPr txBox="1">
            <a:spLocks noChangeArrowheads="1"/>
          </p:cNvSpPr>
          <p:nvPr/>
        </p:nvSpPr>
        <p:spPr bwMode="auto">
          <a:xfrm>
            <a:off x="5673725" y="2451100"/>
            <a:ext cx="2482850" cy="574675"/>
          </a:xfrm>
          <a:prstGeom prst="rect">
            <a:avLst/>
          </a:prstGeom>
          <a:noFill/>
          <a:ln w="9525">
            <a:noFill/>
            <a:miter lim="800000"/>
            <a:headEnd/>
            <a:tailEnd/>
          </a:ln>
        </p:spPr>
        <p:txBody>
          <a:bodyPr lIns="0" tIns="12700" rIns="0" bIns="0">
            <a:spAutoFit/>
          </a:bodyPr>
          <a:lstStyle/>
          <a:p>
            <a:pPr marL="552450">
              <a:spcBef>
                <a:spcPts val="100"/>
              </a:spcBef>
            </a:pPr>
            <a:r>
              <a:rPr lang="ru-RU" altLang="ru-RU">
                <a:latin typeface="Cambria" pitchFamily="18" charset="0"/>
              </a:rPr>
              <a:t>Участники –</a:t>
            </a:r>
          </a:p>
          <a:p>
            <a:pPr marL="552450"/>
            <a:r>
              <a:rPr lang="ru-RU" altLang="ru-RU">
                <a:latin typeface="Cambria" pitchFamily="18" charset="0"/>
              </a:rPr>
              <a:t>обучающиеся 9 классов</a:t>
            </a:r>
          </a:p>
        </p:txBody>
      </p:sp>
      <p:grpSp>
        <p:nvGrpSpPr>
          <p:cNvPr id="24" name="object 6"/>
          <p:cNvGrpSpPr>
            <a:grpSpLocks/>
          </p:cNvGrpSpPr>
          <p:nvPr/>
        </p:nvGrpSpPr>
        <p:grpSpPr bwMode="auto">
          <a:xfrm>
            <a:off x="76397" y="3285902"/>
            <a:ext cx="3657600" cy="1666875"/>
            <a:chOff x="792480" y="1917192"/>
            <a:chExt cx="1765300" cy="1438910"/>
          </a:xfrm>
        </p:grpSpPr>
        <p:pic>
          <p:nvPicPr>
            <p:cNvPr id="25" name="object 7"/>
            <p:cNvPicPr>
              <a:picLocks noChangeAspect="1" noChangeArrowheads="1"/>
            </p:cNvPicPr>
            <p:nvPr/>
          </p:nvPicPr>
          <p:blipFill>
            <a:blip r:embed="rId3"/>
            <a:srcRect/>
            <a:stretch>
              <a:fillRect/>
            </a:stretch>
          </p:blipFill>
          <p:spPr bwMode="auto">
            <a:xfrm>
              <a:off x="792480" y="1917192"/>
              <a:ext cx="1764792" cy="1438655"/>
            </a:xfrm>
            <a:prstGeom prst="rect">
              <a:avLst/>
            </a:prstGeom>
            <a:noFill/>
            <a:ln w="9525">
              <a:noFill/>
              <a:miter lim="800000"/>
              <a:headEnd/>
              <a:tailEnd/>
            </a:ln>
          </p:spPr>
        </p:pic>
        <p:sp>
          <p:nvSpPr>
            <p:cNvPr id="26" name="object 8"/>
            <p:cNvSpPr>
              <a:spLocks/>
            </p:cNvSpPr>
            <p:nvPr/>
          </p:nvSpPr>
          <p:spPr bwMode="auto">
            <a:xfrm>
              <a:off x="862584" y="2350008"/>
              <a:ext cx="1584960" cy="935990"/>
            </a:xfrm>
            <a:custGeom>
              <a:avLst/>
              <a:gdLst>
                <a:gd name="T0" fmla="*/ 1429004 w 1584960"/>
                <a:gd name="T1" fmla="*/ 0 h 935989"/>
                <a:gd name="T2" fmla="*/ 155956 w 1584960"/>
                <a:gd name="T3" fmla="*/ 0 h 935989"/>
                <a:gd name="T4" fmla="*/ 106662 w 1584960"/>
                <a:gd name="T5" fmla="*/ 7953 h 935989"/>
                <a:gd name="T6" fmla="*/ 63850 w 1584960"/>
                <a:gd name="T7" fmla="*/ 30097 h 935989"/>
                <a:gd name="T8" fmla="*/ 30090 w 1584960"/>
                <a:gd name="T9" fmla="*/ 63861 h 935989"/>
                <a:gd name="T10" fmla="*/ 7950 w 1584960"/>
                <a:gd name="T11" fmla="*/ 106671 h 935989"/>
                <a:gd name="T12" fmla="*/ 0 w 1584960"/>
                <a:gd name="T13" fmla="*/ 155955 h 935989"/>
                <a:gd name="T14" fmla="*/ 0 w 1584960"/>
                <a:gd name="T15" fmla="*/ 779780 h 935989"/>
                <a:gd name="T16" fmla="*/ 7950 w 1584960"/>
                <a:gd name="T17" fmla="*/ 829065 h 935989"/>
                <a:gd name="T18" fmla="*/ 30090 w 1584960"/>
                <a:gd name="T19" fmla="*/ 871875 h 935989"/>
                <a:gd name="T20" fmla="*/ 63850 w 1584960"/>
                <a:gd name="T21" fmla="*/ 905639 h 935989"/>
                <a:gd name="T22" fmla="*/ 106662 w 1584960"/>
                <a:gd name="T23" fmla="*/ 927783 h 935989"/>
                <a:gd name="T24" fmla="*/ 155956 w 1584960"/>
                <a:gd name="T25" fmla="*/ 935737 h 935989"/>
                <a:gd name="T26" fmla="*/ 1429004 w 1584960"/>
                <a:gd name="T27" fmla="*/ 935737 h 935989"/>
                <a:gd name="T28" fmla="*/ 1478288 w 1584960"/>
                <a:gd name="T29" fmla="*/ 927783 h 935989"/>
                <a:gd name="T30" fmla="*/ 1521098 w 1584960"/>
                <a:gd name="T31" fmla="*/ 905639 h 935989"/>
                <a:gd name="T32" fmla="*/ 1554862 w 1584960"/>
                <a:gd name="T33" fmla="*/ 871875 h 935989"/>
                <a:gd name="T34" fmla="*/ 1577006 w 1584960"/>
                <a:gd name="T35" fmla="*/ 829065 h 935989"/>
                <a:gd name="T36" fmla="*/ 1584960 w 1584960"/>
                <a:gd name="T37" fmla="*/ 779780 h 935989"/>
                <a:gd name="T38" fmla="*/ 1584960 w 1584960"/>
                <a:gd name="T39" fmla="*/ 155955 h 935989"/>
                <a:gd name="T40" fmla="*/ 1577006 w 1584960"/>
                <a:gd name="T41" fmla="*/ 106671 h 935989"/>
                <a:gd name="T42" fmla="*/ 1554862 w 1584960"/>
                <a:gd name="T43" fmla="*/ 63861 h 935989"/>
                <a:gd name="T44" fmla="*/ 1521098 w 1584960"/>
                <a:gd name="T45" fmla="*/ 30097 h 935989"/>
                <a:gd name="T46" fmla="*/ 1478288 w 1584960"/>
                <a:gd name="T47" fmla="*/ 7953 h 935989"/>
                <a:gd name="T48" fmla="*/ 1429004 w 1584960"/>
                <a:gd name="T49" fmla="*/ 0 h 9359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84960" h="935989">
                  <a:moveTo>
                    <a:pt x="1429004" y="0"/>
                  </a:moveTo>
                  <a:lnTo>
                    <a:pt x="155956" y="0"/>
                  </a:lnTo>
                  <a:lnTo>
                    <a:pt x="106662" y="7953"/>
                  </a:lnTo>
                  <a:lnTo>
                    <a:pt x="63850" y="30097"/>
                  </a:lnTo>
                  <a:lnTo>
                    <a:pt x="30090" y="63861"/>
                  </a:lnTo>
                  <a:lnTo>
                    <a:pt x="7950" y="106671"/>
                  </a:lnTo>
                  <a:lnTo>
                    <a:pt x="0" y="155955"/>
                  </a:lnTo>
                  <a:lnTo>
                    <a:pt x="0" y="779779"/>
                  </a:lnTo>
                  <a:lnTo>
                    <a:pt x="7950" y="829064"/>
                  </a:lnTo>
                  <a:lnTo>
                    <a:pt x="30090" y="871874"/>
                  </a:lnTo>
                  <a:lnTo>
                    <a:pt x="63850" y="905638"/>
                  </a:lnTo>
                  <a:lnTo>
                    <a:pt x="106662" y="927782"/>
                  </a:lnTo>
                  <a:lnTo>
                    <a:pt x="155956" y="935736"/>
                  </a:lnTo>
                  <a:lnTo>
                    <a:pt x="1429004" y="935736"/>
                  </a:lnTo>
                  <a:lnTo>
                    <a:pt x="1478288" y="927782"/>
                  </a:lnTo>
                  <a:lnTo>
                    <a:pt x="1521098" y="905638"/>
                  </a:lnTo>
                  <a:lnTo>
                    <a:pt x="1554862" y="871874"/>
                  </a:lnTo>
                  <a:lnTo>
                    <a:pt x="1577006" y="829064"/>
                  </a:lnTo>
                  <a:lnTo>
                    <a:pt x="1584960" y="779779"/>
                  </a:lnTo>
                  <a:lnTo>
                    <a:pt x="1584960" y="155955"/>
                  </a:lnTo>
                  <a:lnTo>
                    <a:pt x="1577006" y="106671"/>
                  </a:lnTo>
                  <a:lnTo>
                    <a:pt x="1554862" y="63861"/>
                  </a:lnTo>
                  <a:lnTo>
                    <a:pt x="1521098" y="30097"/>
                  </a:lnTo>
                  <a:lnTo>
                    <a:pt x="1478288" y="7953"/>
                  </a:lnTo>
                  <a:lnTo>
                    <a:pt x="1429004" y="0"/>
                  </a:lnTo>
                  <a:close/>
                </a:path>
              </a:pathLst>
            </a:custGeom>
            <a:solidFill>
              <a:srgbClr val="FFFFFF"/>
            </a:solidFill>
            <a:ln w="9525">
              <a:noFill/>
              <a:round/>
              <a:headEnd/>
              <a:tailEnd/>
            </a:ln>
          </p:spPr>
          <p:txBody>
            <a:bodyPr lIns="0" tIns="0" rIns="0" bIns="0"/>
            <a:lstStyle/>
            <a:p>
              <a:pPr algn="ctr"/>
              <a:r>
                <a:rPr lang="ru-RU" dirty="0" smtClean="0"/>
                <a:t>Дополнительные периоды</a:t>
              </a:r>
            </a:p>
            <a:p>
              <a:pPr algn="ctr"/>
              <a:r>
                <a:rPr lang="ru-RU" dirty="0" smtClean="0"/>
                <a:t> 13.03.2024</a:t>
              </a:r>
            </a:p>
            <a:p>
              <a:pPr algn="ctr"/>
              <a:r>
                <a:rPr lang="ru-RU" dirty="0" smtClean="0"/>
                <a:t>13.04.2024</a:t>
              </a:r>
              <a:endParaRPr lang="ru-RU" dirty="0"/>
            </a:p>
          </p:txBody>
        </p:sp>
        <p:sp>
          <p:nvSpPr>
            <p:cNvPr id="27" name="object 9"/>
            <p:cNvSpPr>
              <a:spLocks/>
            </p:cNvSpPr>
            <p:nvPr/>
          </p:nvSpPr>
          <p:spPr bwMode="auto">
            <a:xfrm>
              <a:off x="862584" y="2350008"/>
              <a:ext cx="1584960" cy="935990"/>
            </a:xfrm>
            <a:custGeom>
              <a:avLst/>
              <a:gdLst>
                <a:gd name="T0" fmla="*/ 0 w 1584960"/>
                <a:gd name="T1" fmla="*/ 155955 h 935989"/>
                <a:gd name="T2" fmla="*/ 7950 w 1584960"/>
                <a:gd name="T3" fmla="*/ 106671 h 935989"/>
                <a:gd name="T4" fmla="*/ 30090 w 1584960"/>
                <a:gd name="T5" fmla="*/ 63861 h 935989"/>
                <a:gd name="T6" fmla="*/ 63850 w 1584960"/>
                <a:gd name="T7" fmla="*/ 30097 h 935989"/>
                <a:gd name="T8" fmla="*/ 106662 w 1584960"/>
                <a:gd name="T9" fmla="*/ 7953 h 935989"/>
                <a:gd name="T10" fmla="*/ 155956 w 1584960"/>
                <a:gd name="T11" fmla="*/ 0 h 935989"/>
                <a:gd name="T12" fmla="*/ 1429004 w 1584960"/>
                <a:gd name="T13" fmla="*/ 0 h 935989"/>
                <a:gd name="T14" fmla="*/ 1478288 w 1584960"/>
                <a:gd name="T15" fmla="*/ 7953 h 935989"/>
                <a:gd name="T16" fmla="*/ 1521098 w 1584960"/>
                <a:gd name="T17" fmla="*/ 30097 h 935989"/>
                <a:gd name="T18" fmla="*/ 1554862 w 1584960"/>
                <a:gd name="T19" fmla="*/ 63861 h 935989"/>
                <a:gd name="T20" fmla="*/ 1577006 w 1584960"/>
                <a:gd name="T21" fmla="*/ 106671 h 935989"/>
                <a:gd name="T22" fmla="*/ 1584960 w 1584960"/>
                <a:gd name="T23" fmla="*/ 155955 h 935989"/>
                <a:gd name="T24" fmla="*/ 1584960 w 1584960"/>
                <a:gd name="T25" fmla="*/ 779780 h 935989"/>
                <a:gd name="T26" fmla="*/ 1577006 w 1584960"/>
                <a:gd name="T27" fmla="*/ 829065 h 935989"/>
                <a:gd name="T28" fmla="*/ 1554862 w 1584960"/>
                <a:gd name="T29" fmla="*/ 871875 h 935989"/>
                <a:gd name="T30" fmla="*/ 1521098 w 1584960"/>
                <a:gd name="T31" fmla="*/ 905639 h 935989"/>
                <a:gd name="T32" fmla="*/ 1478288 w 1584960"/>
                <a:gd name="T33" fmla="*/ 927783 h 935989"/>
                <a:gd name="T34" fmla="*/ 1429004 w 1584960"/>
                <a:gd name="T35" fmla="*/ 935737 h 935989"/>
                <a:gd name="T36" fmla="*/ 155956 w 1584960"/>
                <a:gd name="T37" fmla="*/ 935737 h 935989"/>
                <a:gd name="T38" fmla="*/ 106662 w 1584960"/>
                <a:gd name="T39" fmla="*/ 927783 h 935989"/>
                <a:gd name="T40" fmla="*/ 63850 w 1584960"/>
                <a:gd name="T41" fmla="*/ 905639 h 935989"/>
                <a:gd name="T42" fmla="*/ 30090 w 1584960"/>
                <a:gd name="T43" fmla="*/ 871875 h 935989"/>
                <a:gd name="T44" fmla="*/ 7950 w 1584960"/>
                <a:gd name="T45" fmla="*/ 829065 h 935989"/>
                <a:gd name="T46" fmla="*/ 0 w 1584960"/>
                <a:gd name="T47" fmla="*/ 779780 h 935989"/>
                <a:gd name="T48" fmla="*/ 0 w 1584960"/>
                <a:gd name="T49" fmla="*/ 155955 h 9359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84960" h="935989">
                  <a:moveTo>
                    <a:pt x="0" y="155955"/>
                  </a:moveTo>
                  <a:lnTo>
                    <a:pt x="7950" y="106671"/>
                  </a:lnTo>
                  <a:lnTo>
                    <a:pt x="30090" y="63861"/>
                  </a:lnTo>
                  <a:lnTo>
                    <a:pt x="63850" y="30097"/>
                  </a:lnTo>
                  <a:lnTo>
                    <a:pt x="106662" y="7953"/>
                  </a:lnTo>
                  <a:lnTo>
                    <a:pt x="155956" y="0"/>
                  </a:lnTo>
                  <a:lnTo>
                    <a:pt x="1429004" y="0"/>
                  </a:lnTo>
                  <a:lnTo>
                    <a:pt x="1478288" y="7953"/>
                  </a:lnTo>
                  <a:lnTo>
                    <a:pt x="1521098" y="30097"/>
                  </a:lnTo>
                  <a:lnTo>
                    <a:pt x="1554862" y="63861"/>
                  </a:lnTo>
                  <a:lnTo>
                    <a:pt x="1577006" y="106671"/>
                  </a:lnTo>
                  <a:lnTo>
                    <a:pt x="1584960" y="155955"/>
                  </a:lnTo>
                  <a:lnTo>
                    <a:pt x="1584960" y="779779"/>
                  </a:lnTo>
                  <a:lnTo>
                    <a:pt x="1577006" y="829064"/>
                  </a:lnTo>
                  <a:lnTo>
                    <a:pt x="1554862" y="871874"/>
                  </a:lnTo>
                  <a:lnTo>
                    <a:pt x="1521098" y="905638"/>
                  </a:lnTo>
                  <a:lnTo>
                    <a:pt x="1478288" y="927782"/>
                  </a:lnTo>
                  <a:lnTo>
                    <a:pt x="1429004" y="935736"/>
                  </a:lnTo>
                  <a:lnTo>
                    <a:pt x="155956" y="935736"/>
                  </a:lnTo>
                  <a:lnTo>
                    <a:pt x="106662" y="927782"/>
                  </a:lnTo>
                  <a:lnTo>
                    <a:pt x="63850" y="905638"/>
                  </a:lnTo>
                  <a:lnTo>
                    <a:pt x="30090" y="871874"/>
                  </a:lnTo>
                  <a:lnTo>
                    <a:pt x="7950" y="829064"/>
                  </a:lnTo>
                  <a:lnTo>
                    <a:pt x="0" y="779779"/>
                  </a:lnTo>
                  <a:lnTo>
                    <a:pt x="0" y="155955"/>
                  </a:lnTo>
                  <a:close/>
                </a:path>
              </a:pathLst>
            </a:custGeom>
            <a:noFill/>
            <a:ln w="24384">
              <a:solidFill>
                <a:srgbClr val="4AACC5"/>
              </a:solidFill>
              <a:round/>
              <a:headEnd/>
              <a:tailEnd/>
            </a:ln>
          </p:spPr>
          <p:txBody>
            <a:bodyPr lIns="0" tIns="0" rIns="0" bIns="0"/>
            <a:lstStyle/>
            <a:p>
              <a:endParaRPr lang="ru-RU"/>
            </a:p>
          </p:txBody>
        </p:sp>
      </p:grpSp>
      <p:sp>
        <p:nvSpPr>
          <p:cNvPr id="29" name="object 15"/>
          <p:cNvSpPr txBox="1">
            <a:spLocks noChangeArrowheads="1"/>
          </p:cNvSpPr>
          <p:nvPr/>
        </p:nvSpPr>
        <p:spPr bwMode="auto">
          <a:xfrm>
            <a:off x="381000" y="5298511"/>
            <a:ext cx="4437063" cy="843821"/>
          </a:xfrm>
          <a:prstGeom prst="rect">
            <a:avLst/>
          </a:prstGeom>
          <a:noFill/>
          <a:ln w="9525">
            <a:noFill/>
            <a:miter lim="800000"/>
            <a:headEnd/>
            <a:tailEnd/>
          </a:ln>
        </p:spPr>
        <p:txBody>
          <a:bodyPr wrap="square" lIns="0" tIns="12700" rIns="0" bIns="0">
            <a:spAutoFit/>
          </a:bodyPr>
          <a:lstStyle/>
          <a:p>
            <a:pPr marL="12700">
              <a:spcBef>
                <a:spcPts val="100"/>
              </a:spcBef>
            </a:pPr>
            <a:r>
              <a:rPr lang="ru-RU" altLang="ru-RU" dirty="0" smtClean="0">
                <a:latin typeface="Cambria" pitchFamily="18" charset="0"/>
              </a:rPr>
              <a:t>Заявление об участии в итоговом собеседовании подаются за 2 недели до начала проведения ИС – до </a:t>
            </a:r>
            <a:r>
              <a:rPr lang="ru-RU" altLang="ru-RU" b="1" dirty="0" smtClean="0">
                <a:latin typeface="Cambria" pitchFamily="18" charset="0"/>
              </a:rPr>
              <a:t>30.01.2024</a:t>
            </a:r>
            <a:endParaRPr lang="ru-RU" altLang="ru-RU" b="1" dirty="0">
              <a:latin typeface="Cambria" pitchFamily="18" charset="0"/>
            </a:endParaRPr>
          </a:p>
        </p:txBody>
      </p:sp>
    </p:spTree>
    <p:extLst>
      <p:ext uri="{BB962C8B-B14F-4D97-AF65-F5344CB8AC3E}">
        <p14:creationId xmlns:p14="http://schemas.microsoft.com/office/powerpoint/2010/main" val="3829044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Сроки размещения информации на официальных сайтах ОО</a:t>
            </a:r>
          </a:p>
        </p:txBody>
      </p:sp>
      <p:sp>
        <p:nvSpPr>
          <p:cNvPr id="3" name="Текст 2"/>
          <p:cNvSpPr>
            <a:spLocks noGrp="1"/>
          </p:cNvSpPr>
          <p:nvPr>
            <p:ph type="body" idx="1"/>
          </p:nvPr>
        </p:nvSpPr>
        <p:spPr>
          <a:xfrm>
            <a:off x="380999" y="1371601"/>
            <a:ext cx="8404225" cy="5318379"/>
          </a:xfrm>
        </p:spPr>
        <p:txBody>
          <a:bodyPr/>
          <a:lstStyle/>
          <a:p>
            <a:pPr algn="ctr"/>
            <a:r>
              <a:rPr lang="ru-RU" dirty="0" smtClean="0"/>
              <a:t>П.46 Порядка проведения ГИА-11</a:t>
            </a:r>
          </a:p>
          <a:p>
            <a:r>
              <a:rPr lang="ru-RU" b="0" dirty="0" smtClean="0">
                <a:solidFill>
                  <a:schemeClr val="tx1"/>
                </a:solidFill>
              </a:rPr>
              <a:t>В целях информирования граждан о порядке проведения итогового сочинения (изложения) и экзаменов в средствах массовой  информации и на официальных сайтах публикуется следующая информация:</a:t>
            </a:r>
          </a:p>
          <a:p>
            <a:pPr marL="342900" indent="-342900">
              <a:buAutoNum type="arabicPeriod"/>
            </a:pPr>
            <a:r>
              <a:rPr lang="ru-RU" dirty="0" smtClean="0">
                <a:solidFill>
                  <a:schemeClr val="tx1"/>
                </a:solidFill>
              </a:rPr>
              <a:t>О датах проведения итогового сочинения  (изложения), порядке проведения и порядке проверки итогового сочинения (изложения), сроках и местах регистрации для участия в итоговом сочинении – </a:t>
            </a:r>
            <a:r>
              <a:rPr lang="ru-RU" u="sng" dirty="0" smtClean="0"/>
              <a:t>не позднее чем за месяц до основной даты проведения ИС (изложения) – до 6.11.2023</a:t>
            </a:r>
          </a:p>
          <a:p>
            <a:pPr marL="342900" indent="-342900">
              <a:buAutoNum type="arabicPeriod"/>
            </a:pPr>
            <a:r>
              <a:rPr lang="ru-RU" dirty="0" smtClean="0">
                <a:solidFill>
                  <a:schemeClr val="tx1"/>
                </a:solidFill>
              </a:rPr>
              <a:t>О сроках проведения экзаменов, сроках и местах подачи заявлений об участии в экзаменах и заявлений об участии в ЕГЭ, местах регистрации на сдачу ЕГЭ – </a:t>
            </a:r>
            <a:r>
              <a:rPr lang="ru-RU" u="sng" dirty="0" smtClean="0"/>
              <a:t>не позднее чем за месяц до завершения срока подачи заявлений об участии в экзаменах, заявлений об участии в ЕГЭ – до 31.12.2023</a:t>
            </a:r>
          </a:p>
          <a:p>
            <a:pPr marL="342900" indent="-342900">
              <a:buAutoNum type="arabicPeriod"/>
            </a:pPr>
            <a:r>
              <a:rPr lang="ru-RU" dirty="0" smtClean="0">
                <a:solidFill>
                  <a:schemeClr val="tx1"/>
                </a:solidFill>
              </a:rPr>
              <a:t>О сроках , местах, порядке подачи и рассмотрения апелляций – не позднее чем за месяц до начала проведения экзаменов </a:t>
            </a:r>
          </a:p>
          <a:p>
            <a:pPr marL="342900" indent="-342900">
              <a:buAutoNum type="arabicPeriod"/>
            </a:pPr>
            <a:r>
              <a:rPr lang="ru-RU" dirty="0" smtClean="0">
                <a:solidFill>
                  <a:schemeClr val="tx1"/>
                </a:solidFill>
              </a:rPr>
              <a:t>О сроках, местах и порядке информирования о результатах итогового сочинений (изложения), экзаменов – не позднее чем за месяц до основной даты проведения ИС, начала проведения экзаменов</a:t>
            </a:r>
          </a:p>
          <a:p>
            <a:pPr marL="342900" indent="-342900">
              <a:buAutoNum type="arabicPeriod"/>
            </a:pPr>
            <a:endParaRPr lang="ru-RU" dirty="0"/>
          </a:p>
        </p:txBody>
      </p:sp>
    </p:spTree>
    <p:extLst>
      <p:ext uri="{BB962C8B-B14F-4D97-AF65-F5344CB8AC3E}">
        <p14:creationId xmlns:p14="http://schemas.microsoft.com/office/powerpoint/2010/main" val="1808368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300" y="120650"/>
            <a:ext cx="8661400" cy="861774"/>
          </a:xfrm>
        </p:spPr>
        <p:txBody>
          <a:bodyPr/>
          <a:lstStyle/>
          <a:p>
            <a:r>
              <a:rPr lang="ru-RU" dirty="0" smtClean="0"/>
              <a:t>Сроки размещения информации на официальных сайтах ОО</a:t>
            </a:r>
            <a:endParaRPr lang="ru-RU" dirty="0"/>
          </a:p>
        </p:txBody>
      </p:sp>
      <p:sp>
        <p:nvSpPr>
          <p:cNvPr id="3" name="Текст 2"/>
          <p:cNvSpPr>
            <a:spLocks noGrp="1"/>
          </p:cNvSpPr>
          <p:nvPr>
            <p:ph type="body" idx="1"/>
          </p:nvPr>
        </p:nvSpPr>
        <p:spPr>
          <a:xfrm>
            <a:off x="228600" y="1143000"/>
            <a:ext cx="8763000" cy="4499693"/>
          </a:xfrm>
        </p:spPr>
        <p:txBody>
          <a:bodyPr/>
          <a:lstStyle/>
          <a:p>
            <a:pPr algn="ctr"/>
            <a:r>
              <a:rPr lang="ru-RU" dirty="0" smtClean="0"/>
              <a:t>П.28 Порядка проведения ГИА-9</a:t>
            </a:r>
          </a:p>
          <a:p>
            <a:pPr algn="just"/>
            <a:r>
              <a:rPr lang="ru-RU" b="0" dirty="0" smtClean="0">
                <a:solidFill>
                  <a:schemeClr val="tx1"/>
                </a:solidFill>
              </a:rPr>
              <a:t>В целях информирования граждан о порядке проведения итогового собеседования, ГИА в средствам массовой информации…на официальных сайтах образовательных организаций…публикуется следующая информация</a:t>
            </a:r>
            <a:r>
              <a:rPr lang="ru-RU" dirty="0" smtClean="0"/>
              <a:t>:</a:t>
            </a:r>
          </a:p>
          <a:p>
            <a:pPr marL="342900" indent="-342900">
              <a:buAutoNum type="arabicPeriod"/>
            </a:pPr>
            <a:r>
              <a:rPr lang="ru-RU" sz="1600" dirty="0" smtClean="0">
                <a:solidFill>
                  <a:schemeClr val="tx1"/>
                </a:solidFill>
              </a:rPr>
              <a:t>О датах проведения итогового собеседования, порядке проведения и порядке проверки итогового собеседования – </a:t>
            </a:r>
            <a:r>
              <a:rPr lang="ru-RU" sz="1600" dirty="0" smtClean="0"/>
              <a:t>не позднее, чем за месяц до основной даты проведения итогового собеседования </a:t>
            </a:r>
            <a:r>
              <a:rPr lang="ru-RU" sz="2000" u="sng" dirty="0" smtClean="0"/>
              <a:t>(до 14.01.2024)</a:t>
            </a:r>
          </a:p>
          <a:p>
            <a:pPr marL="457200" indent="-457200">
              <a:buAutoNum type="arabicPeriod"/>
            </a:pPr>
            <a:r>
              <a:rPr lang="ru-RU" sz="1600" dirty="0" smtClean="0">
                <a:solidFill>
                  <a:schemeClr val="tx1"/>
                </a:solidFill>
              </a:rPr>
              <a:t>О сроках проведения ГИА-9, сроках и местах подачи заявлений об участии в ГИА</a:t>
            </a:r>
            <a:r>
              <a:rPr lang="ru-RU" sz="1600" b="0" dirty="0" smtClean="0">
                <a:solidFill>
                  <a:schemeClr val="tx1"/>
                </a:solidFill>
              </a:rPr>
              <a:t> </a:t>
            </a:r>
            <a:r>
              <a:rPr lang="ru-RU" sz="1600" u="sng" dirty="0" smtClean="0"/>
              <a:t>– не позднее, чем за месяц до завершения сроков подачи заявлений об участии в ГИА-9 </a:t>
            </a:r>
            <a:r>
              <a:rPr lang="ru-RU" sz="2000" u="sng" dirty="0" smtClean="0"/>
              <a:t>(до 31.02.2024)</a:t>
            </a:r>
          </a:p>
          <a:p>
            <a:pPr marL="457200" indent="-457200">
              <a:buAutoNum type="arabicPeriod"/>
            </a:pPr>
            <a:r>
              <a:rPr lang="ru-RU" sz="1600" dirty="0" smtClean="0">
                <a:solidFill>
                  <a:schemeClr val="tx1"/>
                </a:solidFill>
              </a:rPr>
              <a:t>О сроках, местах, порядке подачи и рассмотрения апелляций– не позднее чем за месяц до начала проведения ГИА-9 </a:t>
            </a:r>
            <a:r>
              <a:rPr lang="ru-RU" sz="1600" u="sng" dirty="0" smtClean="0"/>
              <a:t>(считаем до начала досрочного периода ГИА-9)</a:t>
            </a:r>
          </a:p>
          <a:p>
            <a:pPr marL="457200" indent="-457200">
              <a:buAutoNum type="arabicPeriod"/>
            </a:pPr>
            <a:r>
              <a:rPr lang="ru-RU" sz="1600" dirty="0" smtClean="0">
                <a:solidFill>
                  <a:schemeClr val="tx1"/>
                </a:solidFill>
              </a:rPr>
              <a:t>О сроках, местах и порядке информирования о результатах итогового собеседования, ГИА – не позднее, чем за месяц до основной даты проведения итогового собеседования, начала проведения ГИА </a:t>
            </a:r>
            <a:r>
              <a:rPr lang="ru-RU" sz="1600" u="sng" dirty="0" smtClean="0"/>
              <a:t>(до 14.01.2024 – до проведения итогового собеседования, за 1 месяц до начала досрочного периода ГИА-9)</a:t>
            </a:r>
            <a:endParaRPr lang="ru-RU" sz="1600" u="sng" dirty="0"/>
          </a:p>
        </p:txBody>
      </p:sp>
    </p:spTree>
    <p:extLst>
      <p:ext uri="{BB962C8B-B14F-4D97-AF65-F5344CB8AC3E}">
        <p14:creationId xmlns:p14="http://schemas.microsoft.com/office/powerpoint/2010/main" val="127789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300" y="120650"/>
            <a:ext cx="8661400" cy="430887"/>
          </a:xfrm>
        </p:spPr>
        <p:txBody>
          <a:bodyPr/>
          <a:lstStyle/>
          <a:p>
            <a:r>
              <a:rPr lang="ru-RU" dirty="0" smtClean="0"/>
              <a:t>Основные изменения в ГИА 2024 </a:t>
            </a:r>
            <a:endParaRPr lang="ru-RU" dirty="0"/>
          </a:p>
        </p:txBody>
      </p:sp>
      <p:sp>
        <p:nvSpPr>
          <p:cNvPr id="3" name="Текст 2"/>
          <p:cNvSpPr>
            <a:spLocks noGrp="1"/>
          </p:cNvSpPr>
          <p:nvPr>
            <p:ph type="body" idx="1"/>
          </p:nvPr>
        </p:nvSpPr>
        <p:spPr>
          <a:xfrm>
            <a:off x="152400" y="685800"/>
            <a:ext cx="8839199" cy="5570756"/>
          </a:xfrm>
        </p:spPr>
        <p:txBody>
          <a:bodyPr/>
          <a:lstStyle/>
          <a:p>
            <a:pPr algn="ctr"/>
            <a:r>
              <a:rPr lang="ru-RU" sz="2400" dirty="0" smtClean="0"/>
              <a:t>ОГЭ</a:t>
            </a:r>
          </a:p>
          <a:p>
            <a:pPr marL="342900" indent="-342900">
              <a:buAutoNum type="arabicPeriod"/>
            </a:pPr>
            <a:r>
              <a:rPr lang="ru-RU" sz="1600" dirty="0" smtClean="0">
                <a:solidFill>
                  <a:schemeClr val="tx1"/>
                </a:solidFill>
              </a:rPr>
              <a:t>Смещение даты пересдачи февральского собеседования с первой недели мая на 3-й понедельник апреля</a:t>
            </a:r>
          </a:p>
          <a:p>
            <a:pPr marL="342900" indent="-342900">
              <a:buAutoNum type="arabicPeriod"/>
            </a:pPr>
            <a:r>
              <a:rPr lang="ru-RU" sz="1600" dirty="0" smtClean="0">
                <a:solidFill>
                  <a:schemeClr val="tx1"/>
                </a:solidFill>
              </a:rPr>
              <a:t>Возможность изменить список предметов, если выпускнику придется пересдавать ОГЭ в следующем году (п.82 Порядка ГИА-9)</a:t>
            </a:r>
          </a:p>
          <a:p>
            <a:pPr marL="342900" indent="-342900">
              <a:buAutoNum type="arabicPeriod"/>
            </a:pPr>
            <a:r>
              <a:rPr lang="ru-RU" sz="1600" dirty="0" smtClean="0">
                <a:solidFill>
                  <a:schemeClr val="tx1"/>
                </a:solidFill>
              </a:rPr>
              <a:t>На обработку результатов итогового собеседования с 2024 года будет отводиться всего 5 суток</a:t>
            </a:r>
          </a:p>
          <a:p>
            <a:pPr algn="ctr"/>
            <a:r>
              <a:rPr lang="ru-RU" sz="1400" dirty="0" smtClean="0">
                <a:solidFill>
                  <a:schemeClr val="tx1"/>
                </a:solidFill>
              </a:rPr>
              <a:t> </a:t>
            </a:r>
            <a:r>
              <a:rPr lang="ru-RU" sz="1400" dirty="0" smtClean="0"/>
              <a:t>ЕГЭ</a:t>
            </a:r>
          </a:p>
          <a:p>
            <a:pPr lvl="0"/>
            <a:r>
              <a:rPr lang="ru-RU" sz="1400" dirty="0" smtClean="0">
                <a:solidFill>
                  <a:schemeClr val="tx1"/>
                </a:solidFill>
              </a:rPr>
              <a:t>1. Упразднены </a:t>
            </a:r>
            <a:r>
              <a:rPr lang="ru-RU" sz="1400" dirty="0">
                <a:solidFill>
                  <a:schemeClr val="tx1"/>
                </a:solidFill>
              </a:rPr>
              <a:t>направления</a:t>
            </a:r>
            <a:r>
              <a:rPr lang="ru-RU" sz="1400" dirty="0" smtClean="0">
                <a:solidFill>
                  <a:schemeClr val="tx1"/>
                </a:solidFill>
              </a:rPr>
              <a:t>, итогового сочинения:  </a:t>
            </a:r>
            <a:r>
              <a:rPr lang="ru-RU" sz="1400" dirty="0">
                <a:solidFill>
                  <a:schemeClr val="tx1"/>
                </a:solidFill>
              </a:rPr>
              <a:t>вместо них в 2024 году будут предложены разделы, в которые распределят тематики, по которым будут формулировать темы итогового сочинения.</a:t>
            </a:r>
          </a:p>
          <a:p>
            <a:pPr lvl="0"/>
            <a:r>
              <a:rPr lang="ru-RU" sz="1400" dirty="0">
                <a:solidFill>
                  <a:schemeClr val="tx1"/>
                </a:solidFill>
              </a:rPr>
              <a:t> </a:t>
            </a:r>
            <a:r>
              <a:rPr lang="ru-RU" sz="1400" dirty="0" smtClean="0">
                <a:solidFill>
                  <a:schemeClr val="tx1"/>
                </a:solidFill>
              </a:rPr>
              <a:t>2. Во </a:t>
            </a:r>
            <a:r>
              <a:rPr lang="ru-RU" sz="1400" dirty="0">
                <a:solidFill>
                  <a:schemeClr val="tx1"/>
                </a:solidFill>
              </a:rPr>
              <a:t>время проведения итогового сочинения 2023-2024 учебного года экзаменуемые получат на выбор 6 тем по 2 на каждый укрупненный раздел (ранее в комплекте было только 6 тем). </a:t>
            </a:r>
            <a:endParaRPr lang="ru-RU" sz="1400" dirty="0" smtClean="0">
              <a:solidFill>
                <a:schemeClr val="tx1"/>
              </a:solidFill>
            </a:endParaRPr>
          </a:p>
          <a:p>
            <a:pPr lvl="0"/>
            <a:r>
              <a:rPr lang="ru-RU" sz="1400" dirty="0" smtClean="0">
                <a:solidFill>
                  <a:schemeClr val="tx1"/>
                </a:solidFill>
              </a:rPr>
              <a:t>3. Изменились критерии оценки сочинения. (критерии К2,К6,К7 – каждая орфографическая ошибка в сочинении приводит к дополнительному снижению баллов (раньше однотипные ошибки группировались)</a:t>
            </a:r>
            <a:endParaRPr lang="ru-RU" sz="1400" dirty="0">
              <a:solidFill>
                <a:schemeClr val="tx1"/>
              </a:solidFill>
            </a:endParaRPr>
          </a:p>
          <a:p>
            <a:pPr lvl="0"/>
            <a:r>
              <a:rPr lang="ru-RU" sz="1400" dirty="0" smtClean="0">
                <a:solidFill>
                  <a:schemeClr val="tx1"/>
                </a:solidFill>
              </a:rPr>
              <a:t>3. Экзаменационные </a:t>
            </a:r>
            <a:r>
              <a:rPr lang="ru-RU" sz="1400" dirty="0">
                <a:solidFill>
                  <a:schemeClr val="tx1"/>
                </a:solidFill>
              </a:rPr>
              <a:t>комплекты будут компоновать, используя закрытый банк ФИПИ, поэтому сами темы сочинений останутся неизменными, но их существует более 1500</a:t>
            </a:r>
            <a:r>
              <a:rPr lang="ru-RU" sz="1400" dirty="0" smtClean="0">
                <a:solidFill>
                  <a:schemeClr val="tx1"/>
                </a:solidFill>
              </a:rPr>
              <a:t>.</a:t>
            </a:r>
          </a:p>
          <a:p>
            <a:pPr lvl="0"/>
            <a:r>
              <a:rPr lang="ru-RU" sz="1400" dirty="0" smtClean="0">
                <a:solidFill>
                  <a:schemeClr val="tx1"/>
                </a:solidFill>
              </a:rPr>
              <a:t>4. Изменения коснулись предметов:  русский язык, профильная математика</a:t>
            </a:r>
          </a:p>
          <a:p>
            <a:pPr lvl="0"/>
            <a:r>
              <a:rPr lang="ru-RU" sz="1400" dirty="0" smtClean="0">
                <a:solidFill>
                  <a:schemeClr val="tx1"/>
                </a:solidFill>
              </a:rPr>
              <a:t>4. Изменились формулировки некоторых заданий, а также снизился максимальный первичный балл по нескольким предметам (по русскому языку с 54 до 50 б., по профильной математике – 32 вместо 31 б., физике с 54 б. снизился до 45 б.,  по биологии – 57 вместо 59 б., по географии – с 43 снизился до 39 б., по литературе с 53 б. снизился до 48 б., английскому языку – с 86 б снизился  до 82 б.</a:t>
            </a:r>
            <a:endParaRPr lang="ru-RU" sz="1400" dirty="0">
              <a:solidFill>
                <a:schemeClr val="tx1"/>
              </a:solidFill>
            </a:endParaRPr>
          </a:p>
          <a:p>
            <a:pPr algn="ctr"/>
            <a:endParaRPr lang="ru-RU" sz="1400" b="0" dirty="0">
              <a:solidFill>
                <a:schemeClr val="tx1"/>
              </a:solidFill>
            </a:endParaRPr>
          </a:p>
        </p:txBody>
      </p:sp>
    </p:spTree>
    <p:extLst>
      <p:ext uri="{BB962C8B-B14F-4D97-AF65-F5344CB8AC3E}">
        <p14:creationId xmlns:p14="http://schemas.microsoft.com/office/powerpoint/2010/main" val="6981336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6780</TotalTime>
  <Words>1030</Words>
  <Application>Microsoft Office PowerPoint</Application>
  <PresentationFormat>Экран (4:3)</PresentationFormat>
  <Paragraphs>82</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Office Theme</vt:lpstr>
      <vt:lpstr>Организация и проведение ГИА 2024, итогового сочинения в 11 классе, итогового  собеседования по русскому языку в 9 классе</vt:lpstr>
      <vt:lpstr>Порядок проведения ГИА в 2023-2024 учебном году Вступил в силу с 1 сентября 2023 г.  и действует до 1 сентября 2029 года</vt:lpstr>
      <vt:lpstr>Условие допуска к ГИА</vt:lpstr>
      <vt:lpstr>Сроки подачи заявлений на ГИА-2024</vt:lpstr>
      <vt:lpstr>Проведение итогового сочинения</vt:lpstr>
      <vt:lpstr>Проведение итогового собеседования</vt:lpstr>
      <vt:lpstr>Сроки размещения информации на официальных сайтах ОО</vt:lpstr>
      <vt:lpstr>Сроки размещения информации на официальных сайтах ОО</vt:lpstr>
      <vt:lpstr>Основные изменения в ГИА 2024 </vt:lpstr>
      <vt:lpstr>Проведение тренировочных мероприятий в целях целенаправленной подготовки к  ОГЭ и ЕГЭ</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Лилия Ахметова</dc:creator>
  <cp:lastModifiedBy>Лилия Ахметова</cp:lastModifiedBy>
  <cp:revision>67</cp:revision>
  <dcterms:created xsi:type="dcterms:W3CDTF">2022-11-16T21:15:15Z</dcterms:created>
  <dcterms:modified xsi:type="dcterms:W3CDTF">2023-11-03T09:40:45Z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2022-01-17T00:00:00Z</vt:filetime>
  </property>
  <property fmtid="{D5CDD505-2E9C-101B-9397-08002B2CF9AE}" pid="3" name="Creator">
    <vt:lpwstr>Microsoft® PowerPoint® 2016</vt:lpwstr>
  </property>
  <property fmtid="{D5CDD505-2E9C-101B-9397-08002B2CF9AE}" pid="4" name="LastSaved">
    <vt:filetime>2022-11-16T00:00:00Z</vt:filetime>
  </property>
</Properties>
</file>